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211"/>
  </p:notesMasterIdLst>
  <p:sldIdLst>
    <p:sldId id="256" r:id="rId2"/>
    <p:sldId id="282" r:id="rId3"/>
    <p:sldId id="288" r:id="rId4"/>
    <p:sldId id="315" r:id="rId5"/>
    <p:sldId id="295" r:id="rId6"/>
    <p:sldId id="296" r:id="rId7"/>
    <p:sldId id="297" r:id="rId8"/>
    <p:sldId id="298" r:id="rId9"/>
    <p:sldId id="561" r:id="rId10"/>
    <p:sldId id="569" r:id="rId11"/>
    <p:sldId id="310" r:id="rId12"/>
    <p:sldId id="311" r:id="rId13"/>
    <p:sldId id="312" r:id="rId14"/>
    <p:sldId id="299" r:id="rId15"/>
    <p:sldId id="322" r:id="rId16"/>
    <p:sldId id="316" r:id="rId17"/>
    <p:sldId id="323" r:id="rId18"/>
    <p:sldId id="317" r:id="rId19"/>
    <p:sldId id="324" r:id="rId20"/>
    <p:sldId id="325" r:id="rId21"/>
    <p:sldId id="326" r:id="rId22"/>
    <p:sldId id="327" r:id="rId23"/>
    <p:sldId id="283" r:id="rId24"/>
    <p:sldId id="294" r:id="rId25"/>
    <p:sldId id="318" r:id="rId26"/>
    <p:sldId id="319" r:id="rId27"/>
    <p:sldId id="321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0" r:id="rId40"/>
    <p:sldId id="541" r:id="rId41"/>
    <p:sldId id="542" r:id="rId42"/>
    <p:sldId id="543" r:id="rId43"/>
    <p:sldId id="544" r:id="rId44"/>
    <p:sldId id="577" r:id="rId45"/>
    <p:sldId id="586" r:id="rId46"/>
    <p:sldId id="545" r:id="rId47"/>
    <p:sldId id="546" r:id="rId48"/>
    <p:sldId id="552" r:id="rId49"/>
    <p:sldId id="547" r:id="rId50"/>
    <p:sldId id="549" r:id="rId51"/>
    <p:sldId id="548" r:id="rId52"/>
    <p:sldId id="551" r:id="rId53"/>
    <p:sldId id="550" r:id="rId54"/>
    <p:sldId id="553" r:id="rId55"/>
    <p:sldId id="556" r:id="rId56"/>
    <p:sldId id="557" r:id="rId57"/>
    <p:sldId id="558" r:id="rId58"/>
    <p:sldId id="555" r:id="rId59"/>
    <p:sldId id="559" r:id="rId60"/>
    <p:sldId id="580" r:id="rId61"/>
    <p:sldId id="578" r:id="rId62"/>
    <p:sldId id="579" r:id="rId63"/>
    <p:sldId id="560" r:id="rId64"/>
    <p:sldId id="509" r:id="rId65"/>
    <p:sldId id="570" r:id="rId66"/>
    <p:sldId id="290" r:id="rId67"/>
    <p:sldId id="293" r:id="rId68"/>
    <p:sldId id="564" r:id="rId69"/>
    <p:sldId id="565" r:id="rId70"/>
    <p:sldId id="562" r:id="rId71"/>
    <p:sldId id="563" r:id="rId72"/>
    <p:sldId id="291" r:id="rId73"/>
    <p:sldId id="508" r:id="rId74"/>
    <p:sldId id="279" r:id="rId75"/>
    <p:sldId id="398" r:id="rId76"/>
    <p:sldId id="399" r:id="rId77"/>
    <p:sldId id="400" r:id="rId78"/>
    <p:sldId id="401" r:id="rId79"/>
    <p:sldId id="402" r:id="rId80"/>
    <p:sldId id="406" r:id="rId81"/>
    <p:sldId id="405" r:id="rId82"/>
    <p:sldId id="523" r:id="rId83"/>
    <p:sldId id="429" r:id="rId84"/>
    <p:sldId id="430" r:id="rId85"/>
    <p:sldId id="431" r:id="rId86"/>
    <p:sldId id="292" r:id="rId87"/>
    <p:sldId id="527" r:id="rId88"/>
    <p:sldId id="526" r:id="rId89"/>
    <p:sldId id="528" r:id="rId90"/>
    <p:sldId id="289" r:id="rId91"/>
    <p:sldId id="503" r:id="rId92"/>
    <p:sldId id="507" r:id="rId93"/>
    <p:sldId id="506" r:id="rId94"/>
    <p:sldId id="504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90" r:id="rId104"/>
    <p:sldId id="389" r:id="rId105"/>
    <p:sldId id="500" r:id="rId106"/>
    <p:sldId id="391" r:id="rId107"/>
    <p:sldId id="392" r:id="rId108"/>
    <p:sldId id="393" r:id="rId109"/>
    <p:sldId id="394" r:id="rId110"/>
    <p:sldId id="395" r:id="rId111"/>
    <p:sldId id="397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98" r:id="rId123"/>
    <p:sldId id="499" r:id="rId124"/>
    <p:sldId id="442" r:id="rId125"/>
    <p:sldId id="443" r:id="rId126"/>
    <p:sldId id="444" r:id="rId127"/>
    <p:sldId id="496" r:id="rId128"/>
    <p:sldId id="497" r:id="rId129"/>
    <p:sldId id="445" r:id="rId130"/>
    <p:sldId id="446" r:id="rId131"/>
    <p:sldId id="447" r:id="rId132"/>
    <p:sldId id="448" r:id="rId133"/>
    <p:sldId id="449" r:id="rId134"/>
    <p:sldId id="450" r:id="rId135"/>
    <p:sldId id="451" r:id="rId136"/>
    <p:sldId id="452" r:id="rId137"/>
    <p:sldId id="453" r:id="rId138"/>
    <p:sldId id="454" r:id="rId139"/>
    <p:sldId id="455" r:id="rId140"/>
    <p:sldId id="456" r:id="rId141"/>
    <p:sldId id="457" r:id="rId142"/>
    <p:sldId id="458" r:id="rId143"/>
    <p:sldId id="459" r:id="rId144"/>
    <p:sldId id="460" r:id="rId145"/>
    <p:sldId id="461" r:id="rId146"/>
    <p:sldId id="462" r:id="rId147"/>
    <p:sldId id="463" r:id="rId148"/>
    <p:sldId id="464" r:id="rId149"/>
    <p:sldId id="465" r:id="rId150"/>
    <p:sldId id="466" r:id="rId151"/>
    <p:sldId id="467" r:id="rId152"/>
    <p:sldId id="468" r:id="rId153"/>
    <p:sldId id="469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587" r:id="rId162"/>
    <p:sldId id="492" r:id="rId163"/>
    <p:sldId id="493" r:id="rId164"/>
    <p:sldId id="494" r:id="rId165"/>
    <p:sldId id="495" r:id="rId166"/>
    <p:sldId id="471" r:id="rId167"/>
    <p:sldId id="472" r:id="rId168"/>
    <p:sldId id="475" r:id="rId169"/>
    <p:sldId id="476" r:id="rId170"/>
    <p:sldId id="477" r:id="rId171"/>
    <p:sldId id="478" r:id="rId172"/>
    <p:sldId id="479" r:id="rId173"/>
    <p:sldId id="480" r:id="rId174"/>
    <p:sldId id="510" r:id="rId175"/>
    <p:sldId id="511" r:id="rId176"/>
    <p:sldId id="512" r:id="rId177"/>
    <p:sldId id="513" r:id="rId178"/>
    <p:sldId id="514" r:id="rId179"/>
    <p:sldId id="515" r:id="rId180"/>
    <p:sldId id="524" r:id="rId181"/>
    <p:sldId id="525" r:id="rId182"/>
    <p:sldId id="517" r:id="rId183"/>
    <p:sldId id="567" r:id="rId184"/>
    <p:sldId id="568" r:id="rId185"/>
    <p:sldId id="501" r:id="rId186"/>
    <p:sldId id="502" r:id="rId187"/>
    <p:sldId id="309" r:id="rId188"/>
    <p:sldId id="301" r:id="rId189"/>
    <p:sldId id="302" r:id="rId190"/>
    <p:sldId id="303" r:id="rId191"/>
    <p:sldId id="304" r:id="rId192"/>
    <p:sldId id="305" r:id="rId193"/>
    <p:sldId id="306" r:id="rId194"/>
    <p:sldId id="307" r:id="rId195"/>
    <p:sldId id="505" r:id="rId196"/>
    <p:sldId id="566" r:id="rId197"/>
    <p:sldId id="571" r:id="rId198"/>
    <p:sldId id="572" r:id="rId199"/>
    <p:sldId id="573" r:id="rId200"/>
    <p:sldId id="574" r:id="rId201"/>
    <p:sldId id="576" r:id="rId202"/>
    <p:sldId id="581" r:id="rId203"/>
    <p:sldId id="582" r:id="rId204"/>
    <p:sldId id="583" r:id="rId205"/>
    <p:sldId id="584" r:id="rId206"/>
    <p:sldId id="585" r:id="rId207"/>
    <p:sldId id="313" r:id="rId208"/>
    <p:sldId id="314" r:id="rId209"/>
    <p:sldId id="280" r:id="rId210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0" autoAdjust="0"/>
  </p:normalViewPr>
  <p:slideViewPr>
    <p:cSldViewPr>
      <p:cViewPr>
        <p:scale>
          <a:sx n="90" d="100"/>
          <a:sy n="90" d="100"/>
        </p:scale>
        <p:origin x="-1229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Measuring the performance of IP networks through the use of standard protocols has always been a challenge. 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inventors of IP provided some tools, such as ICMP Ping, </a:t>
            </a:r>
            <a:r>
              <a:rPr lang="en-GB" sz="1400" kern="12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Traceroute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and UDP Echo, as part of the TCP/IP suite of protocols.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Measuring the performance of IP networks through the use of standard protocols has always been a challenge. These tools were not intended to conduct overall performance measurements but were designed for simple troubleshooting of IP networks. 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Two-Way Active Measurement Protocol (TWAMP) defines a flexible method for measuring round-trip IP performance among any two devices in a network that support the standard. 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TWAMP provides a flexible choice of solutions and full visibility into network performance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It is compliant to work with the routers and switches in the network.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Any two endpoints can interoperate and therefore obviate the need for managers to deploy systems with closed proprietary protocols for measuring performance.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Standards-based performance measurement protocols to create an ecosystem where IP performance metrics are obtained through cooperation among network elements.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Through the use and deployment of TWAMP the IP performance  can be measured effectively at all locations.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56E994-9033-41DA-81A7-3F8B4CD957BB}" type="slidenum">
              <a:rPr lang="en-GB" smtClean="0"/>
              <a:pPr>
                <a:defRPr/>
              </a:pPr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2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05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jpe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6.png"/><Relationship Id="rId4" Type="http://schemas.openxmlformats.org/officeDocument/2006/relationships/image" Target="../media/image25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2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2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win32/files/pywin32/Build%20214/pywin32-214.win32-py2.7.exe/download" TargetMode="External"/><Relationship Id="rId2" Type="http://schemas.openxmlformats.org/officeDocument/2006/relationships/hyperlink" Target="https://www.python.org/ftp/python/2.7.5/python-2.7.5.ms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python.org/packages/b6/1a/9ab16ad92f2d86e435a69a8339201e122aaddec43e214f1736a750df618f/xlrd-0.7.9.win32.exe#md5=9b5c92a10c01910fc95cbe3f2cbbe7c0" TargetMode="External"/><Relationship Id="rId4" Type="http://schemas.openxmlformats.org/officeDocument/2006/relationships/hyperlink" Target="https://sourceforge.net/projects/wxpython/files/wxPython/2.8.12.1/wxPython2.8-win32-unicode-2.8.12.1-py27.exe/downloa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wireshark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5029200"/>
            <a:ext cx="7580125" cy="435265"/>
          </a:xfrm>
        </p:spPr>
        <p:txBody>
          <a:bodyPr/>
          <a:lstStyle/>
          <a:p>
            <a:r>
              <a:rPr lang="en-GB" dirty="0" smtClean="0"/>
              <a:t>CN-002 Real Data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July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RDA</a:t>
            </a:r>
            <a:r>
              <a:rPr lang="zh-CN" altLang="en-US" dirty="0"/>
              <a:t>业务关键性能分析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09523" y="1809749"/>
            <a:ext cx="1586094" cy="1524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76064" y="1981199"/>
            <a:ext cx="1791686" cy="13334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315939" y="1752600"/>
            <a:ext cx="1586094" cy="1524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82480" y="1905000"/>
            <a:ext cx="1965580" cy="1524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83302" y="2061309"/>
            <a:ext cx="13872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2" name="Picture 2" descr="http://www.chinadigitalmall.com/945-thickbox/white-apa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1686" y="2657475"/>
            <a:ext cx="1064460" cy="15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608" r="994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242" y="4159431"/>
            <a:ext cx="8088434" cy="234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5195" y="1219099"/>
            <a:ext cx="23993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rgbClr val="00A4F2"/>
              </a:buClr>
            </a:pPr>
            <a:r>
              <a:rPr lang="en-GB" sz="1000" b="1" dirty="0" smtClean="0">
                <a:solidFill>
                  <a:schemeClr val="tx2"/>
                </a:solidFill>
                <a:latin typeface="+mn-lt"/>
              </a:rPr>
              <a:t>per Application</a:t>
            </a:r>
          </a:p>
          <a:p>
            <a:pPr marL="180975" indent="-180975">
              <a:buClr>
                <a:srgbClr val="00A4F2"/>
              </a:buClr>
            </a:pPr>
            <a:r>
              <a:rPr lang="en-GB" sz="900" dirty="0" smtClean="0">
                <a:solidFill>
                  <a:schemeClr val="tx2"/>
                </a:solidFill>
                <a:latin typeface="+mn-lt"/>
              </a:rPr>
              <a:t>per flow performance measurements</a:t>
            </a:r>
            <a:endParaRPr lang="en-US" sz="9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4825" y="1232643"/>
            <a:ext cx="23993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rgbClr val="00A4F2"/>
              </a:buClr>
            </a:pPr>
            <a:r>
              <a:rPr lang="en-GB" sz="1000" b="1" dirty="0" smtClean="0">
                <a:solidFill>
                  <a:schemeClr val="tx2"/>
                </a:solidFill>
                <a:latin typeface="+mn-lt"/>
              </a:rPr>
              <a:t>per UE</a:t>
            </a:r>
          </a:p>
          <a:p>
            <a:pPr marL="180975" indent="-180975">
              <a:buClr>
                <a:srgbClr val="00A4F2"/>
              </a:buClr>
            </a:pPr>
            <a:r>
              <a:rPr lang="en-GB" sz="900" dirty="0" smtClean="0">
                <a:solidFill>
                  <a:schemeClr val="tx2"/>
                </a:solidFill>
                <a:latin typeface="+mn-lt"/>
              </a:rPr>
              <a:t>Aggregate performance</a:t>
            </a:r>
            <a:endParaRPr lang="en-US" sz="900" dirty="0" err="1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6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2953" y="2530320"/>
            <a:ext cx="673354" cy="168071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066" y="3587504"/>
            <a:ext cx="824474" cy="6195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95" y="2979508"/>
            <a:ext cx="743851" cy="77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270" y="2758249"/>
            <a:ext cx="848025" cy="7816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346" y="3245331"/>
            <a:ext cx="745462" cy="7571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021" y="3482040"/>
            <a:ext cx="738174" cy="772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682" y="3396530"/>
            <a:ext cx="1085085" cy="8105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768095" y="1790700"/>
            <a:ext cx="196558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72981" y="2038350"/>
            <a:ext cx="1665419" cy="1524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68095" y="2286000"/>
            <a:ext cx="1965580" cy="1524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8095" y="2530320"/>
            <a:ext cx="13872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21" y="1623056"/>
            <a:ext cx="475479" cy="438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68" y="1903535"/>
            <a:ext cx="396755" cy="4029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94" y="2173449"/>
            <a:ext cx="413752" cy="4330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94" y="2452352"/>
            <a:ext cx="443706" cy="4607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756" y="1614924"/>
            <a:ext cx="880366" cy="6615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4406" y="1597428"/>
            <a:ext cx="1085085" cy="8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4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Chassis </a:t>
            </a:r>
            <a:r>
              <a:rPr lang="en-US" dirty="0" smtClean="0"/>
              <a:t>Info - </a:t>
            </a:r>
            <a:r>
              <a:rPr lang="en-US" dirty="0" err="1" smtClean="0"/>
              <a:t>diversifEye</a:t>
            </a:r>
            <a:r>
              <a:rPr lang="en-US" dirty="0" smtClean="0"/>
              <a:t> License Information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629400" cy="51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7365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Card Resource Usage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6713537" cy="518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49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Admin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Card Resource Usage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668518" cy="51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6065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Client Install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629400" cy="51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731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Online Help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61354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2265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Global Settings – All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6767227" cy="522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566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219200"/>
            <a:ext cx="6646008" cy="513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879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6705600" cy="5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3235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Global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1" y="1219200"/>
            <a:ext cx="6683090" cy="51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898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Admin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Global Settings - Select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6553200" cy="505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11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环境连线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待补充环境连线图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Standalone D500 Edge/Core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77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Admin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Global Settings </a:t>
            </a:r>
            <a:r>
              <a:rPr lang="en-US" dirty="0" smtClean="0"/>
              <a:t>– Host IPv6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6629400" cy="51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813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Admin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dirty="0" smtClean="0"/>
              <a:t>Settings – Mandatory Configurations for IPv6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188200" cy="477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440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Applications &amp; Hosts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Properties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8194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Applications</a:t>
            </a:r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FTP/</a:t>
            </a:r>
            <a:r>
              <a:rPr lang="en-US" altLang="zh-CN" dirty="0" err="1" smtClean="0">
                <a:solidFill>
                  <a:schemeClr val="tx2"/>
                </a:solidFill>
              </a:rPr>
              <a:t>VoLTE</a:t>
            </a:r>
            <a:r>
              <a:rPr lang="en-US" altLang="zh-CN" dirty="0" smtClean="0">
                <a:solidFill>
                  <a:schemeClr val="tx2"/>
                </a:solidFill>
              </a:rPr>
              <a:t>/</a:t>
            </a:r>
            <a:r>
              <a:rPr lang="en-US" altLang="zh-CN" dirty="0" err="1" smtClean="0">
                <a:solidFill>
                  <a:schemeClr val="tx2"/>
                </a:solidFill>
              </a:rPr>
              <a:t>TeraFlow</a:t>
            </a:r>
            <a:r>
              <a:rPr lang="en-US" altLang="zh-CN" dirty="0" smtClean="0">
                <a:solidFill>
                  <a:schemeClr val="tx2"/>
                </a:solidFill>
              </a:rPr>
              <a:t>/RTSP/PING/HTTP/TWAMP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Hosts</a:t>
            </a:r>
          </a:p>
          <a:p>
            <a:pPr lvl="1"/>
            <a:r>
              <a:rPr lang="en-US" altLang="zh-CN" dirty="0" smtClean="0">
                <a:solidFill>
                  <a:schemeClr val="tx2"/>
                </a:solidFill>
              </a:rPr>
              <a:t>Gateway/Internal Server/External Server/</a:t>
            </a:r>
            <a:r>
              <a:rPr lang="en-US" altLang="zh-CN" dirty="0" err="1" smtClean="0">
                <a:solidFill>
                  <a:schemeClr val="tx2"/>
                </a:solidFill>
              </a:rPr>
              <a:t>PPPoE</a:t>
            </a:r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8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Command Lists (get)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4229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Command Lists (put)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385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Internal Server Resource List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2567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Shared Client Resource List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431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6879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TCP Characteristics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162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88533"/>
            <a:ext cx="3162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62400"/>
            <a:ext cx="3162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06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环境连线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待补充环境连线图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D500 Edge and Core Pair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329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3067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33067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240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Client Properties &amp; Profile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33067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1598"/>
            <a:ext cx="40005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9210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FTP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Profile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8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739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 Profile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951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52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25612"/>
            <a:ext cx="3605213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25612"/>
            <a:ext cx="3605213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853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 smtClean="0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073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 smtClean="0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Add Codec AVP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2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3678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Codec </a:t>
            </a:r>
            <a:r>
              <a:rPr lang="en-US" dirty="0" smtClean="0"/>
              <a:t>AVP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44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0937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VoIP UA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44599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244598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3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环境连线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待补充环境连线图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tandalone Edge/Core D1000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Authentication Details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208337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658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VoIP UA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44599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39" y="1244600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4139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VoIP UA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44599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44600"/>
            <a:ext cx="3741737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04" y="4800600"/>
            <a:ext cx="27511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8759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RTP Stream Profiles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1659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RTP Stream Profile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8639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399"/>
            <a:ext cx="38639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1" y="3352800"/>
            <a:ext cx="38639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7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VoIP Call List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6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External VoIP Proxy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7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DL UDP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3208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14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DL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TeraFlow</a:t>
            </a:r>
            <a:r>
              <a:rPr lang="en-US" dirty="0"/>
              <a:t> Client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25437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95400"/>
            <a:ext cx="325437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8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DL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04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早</a:t>
            </a:r>
            <a:r>
              <a:rPr lang="zh-CN" altLang="en-US" dirty="0" smtClean="0"/>
              <a:t>期的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</a:t>
            </a:r>
            <a:r>
              <a:rPr lang="en-US" altLang="zh-CN" b="1" dirty="0" err="1" smtClean="0"/>
              <a:t>diversifEye</a:t>
            </a:r>
            <a:r>
              <a:rPr lang="zh-CN" altLang="en-US" dirty="0" smtClean="0"/>
              <a:t>，最新的客户端</a:t>
            </a:r>
            <a:r>
              <a:rPr lang="en-US" altLang="zh-CN" b="1" dirty="0" err="1" smtClean="0"/>
              <a:t>TeraVM</a:t>
            </a:r>
            <a:endParaRPr lang="en-US" altLang="zh-CN" b="1" dirty="0" smtClean="0"/>
          </a:p>
          <a:p>
            <a:r>
              <a:rPr lang="zh-CN" altLang="en-US" dirty="0" smtClean="0"/>
              <a:t>默认的管理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192.168.10.200.</a:t>
            </a:r>
          </a:p>
          <a:p>
            <a:r>
              <a:rPr lang="zh-CN" altLang="en-US" dirty="0" smtClean="0"/>
              <a:t>请通过网页浏览器登录管理页面，下载安装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默认安装即可</a:t>
            </a:r>
            <a:endParaRPr lang="en-US" altLang="zh-CN" dirty="0" smtClean="0"/>
          </a:p>
          <a:p>
            <a:r>
              <a:rPr lang="zh-CN" altLang="en-US" dirty="0"/>
              <a:t>访</a:t>
            </a:r>
            <a:r>
              <a:rPr lang="zh-CN" altLang="en-US" dirty="0" smtClean="0"/>
              <a:t>问某些</a:t>
            </a:r>
            <a:r>
              <a:rPr lang="en-US" altLang="zh-CN" dirty="0" smtClean="0"/>
              <a:t>RDA</a:t>
            </a:r>
            <a:r>
              <a:rPr lang="zh-CN" altLang="en-US" dirty="0" smtClean="0"/>
              <a:t>管理页面需要用户名和密码。</a:t>
            </a:r>
            <a:endParaRPr lang="en-US" altLang="zh-CN" dirty="0" smtClean="0"/>
          </a:p>
          <a:p>
            <a:pPr lvl="1"/>
            <a:r>
              <a:rPr lang="zh-CN" altLang="en-US" dirty="0"/>
              <a:t>用户名：</a:t>
            </a:r>
            <a:r>
              <a:rPr lang="en-US" altLang="zh-CN" dirty="0" err="1"/>
              <a:t>diverAdmin</a:t>
            </a:r>
            <a:endParaRPr lang="en-US" altLang="zh-CN" dirty="0"/>
          </a:p>
          <a:p>
            <a:pPr lvl="1"/>
            <a:r>
              <a:rPr lang="zh-CN" altLang="en-US" dirty="0"/>
              <a:t>密码：</a:t>
            </a:r>
            <a:r>
              <a:rPr lang="en-US" altLang="zh-CN" dirty="0" err="1" smtClean="0"/>
              <a:t>diversifEye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DL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TeraFlow</a:t>
            </a:r>
            <a:r>
              <a:rPr lang="en-US" dirty="0"/>
              <a:t> Server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36655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799"/>
            <a:ext cx="36655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7872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DL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TeraFlow</a:t>
            </a:r>
            <a:r>
              <a:rPr lang="en-US" dirty="0"/>
              <a:t> Server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451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UL </a:t>
            </a:r>
            <a:r>
              <a:rPr lang="en-US" dirty="0"/>
              <a:t>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TeraFlow</a:t>
            </a:r>
            <a:r>
              <a:rPr lang="en-US" dirty="0"/>
              <a:t> </a:t>
            </a:r>
            <a:r>
              <a:rPr lang="en-US" dirty="0" smtClean="0"/>
              <a:t>Client </a:t>
            </a:r>
            <a:r>
              <a:rPr lang="en-US" dirty="0"/>
              <a:t>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2227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UL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25437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95400"/>
            <a:ext cx="325437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677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UL UDP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TeraFlow</a:t>
            </a:r>
            <a:r>
              <a:rPr lang="en-US" dirty="0"/>
              <a:t> </a:t>
            </a:r>
            <a:r>
              <a:rPr lang="en-US" dirty="0" smtClean="0"/>
              <a:t>Server </a:t>
            </a:r>
            <a:r>
              <a:rPr lang="en-US" dirty="0"/>
              <a:t>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7423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RTSP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0573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77963"/>
            <a:ext cx="3657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77963"/>
            <a:ext cx="3657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4268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77963"/>
            <a:ext cx="3657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77963"/>
            <a:ext cx="3657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9248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Stream Profile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6398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RTSP Stream Profile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95400"/>
            <a:ext cx="38639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11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6561137" cy="506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2234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958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RTSP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RSTP 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5533"/>
            <a:ext cx="332263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332263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564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PING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Ping Application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5743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PING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Ping Application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325437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799"/>
            <a:ext cx="325437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8927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1720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 Client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8449"/>
            <a:ext cx="3459163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68448"/>
            <a:ext cx="3459163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335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 Client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8449"/>
            <a:ext cx="3459163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68450"/>
            <a:ext cx="3459163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89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Server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7589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 Server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8950"/>
            <a:ext cx="3627437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42017"/>
            <a:ext cx="3627437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1275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Request Lists (GET)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7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</a:t>
            </a:r>
            <a:r>
              <a:rPr lang="zh-CN" altLang="en-US" dirty="0" smtClean="0"/>
              <a:t>过客户端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TeraVM</a:t>
            </a:r>
            <a:r>
              <a:rPr lang="zh-CN" altLang="en-US" dirty="0" smtClean="0"/>
              <a:t>登录</a:t>
            </a:r>
            <a:r>
              <a:rPr lang="en-US" altLang="zh-CN" dirty="0" smtClean="0"/>
              <a:t>RDA</a:t>
            </a:r>
          </a:p>
          <a:p>
            <a:pPr lvl="1"/>
            <a:r>
              <a:rPr lang="en-US" b="1" dirty="0" smtClean="0"/>
              <a:t>U</a:t>
            </a:r>
            <a:r>
              <a:rPr lang="en-US" altLang="zh-CN" b="1" dirty="0" smtClean="0"/>
              <a:t>ser Name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（不建议用其它用户名，因为可能导致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无法调用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脚本）。</a:t>
            </a:r>
            <a:endParaRPr lang="en-US" altLang="zh-CN" dirty="0" smtClean="0"/>
          </a:p>
          <a:p>
            <a:pPr lvl="1"/>
            <a:r>
              <a:rPr lang="en-US" b="1" dirty="0" smtClean="0"/>
              <a:t>Server Host</a:t>
            </a:r>
            <a:r>
              <a:rPr lang="en-US" dirty="0" smtClean="0"/>
              <a:t>: 192.168.10.200 </a:t>
            </a:r>
            <a:r>
              <a:rPr lang="zh-CN" altLang="en-US" dirty="0" smtClean="0"/>
              <a:t>（默认）。</a:t>
            </a:r>
            <a:endParaRPr lang="en-US" altLang="zh-CN" dirty="0" smtClean="0"/>
          </a:p>
          <a:p>
            <a:pPr lvl="1"/>
            <a:r>
              <a:rPr lang="en-US" b="1" dirty="0" smtClean="0"/>
              <a:t>P</a:t>
            </a:r>
            <a:r>
              <a:rPr lang="en-US" altLang="zh-CN" b="1" dirty="0" smtClean="0"/>
              <a:t>artition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RDA</a:t>
            </a:r>
            <a:r>
              <a:rPr lang="zh-CN" altLang="en-US" dirty="0" smtClean="0"/>
              <a:t>测试环境连线，选择对应的</a:t>
            </a:r>
            <a:r>
              <a:rPr lang="en-US" altLang="zh-CN" dirty="0" smtClean="0"/>
              <a:t>Partition.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登录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3048000"/>
            <a:ext cx="24003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2234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 Lists </a:t>
            </a:r>
            <a:r>
              <a:rPr lang="en-US" dirty="0" smtClean="0"/>
              <a:t>(POST)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Request Lists (POST)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219200"/>
            <a:ext cx="2971799" cy="270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19200"/>
            <a:ext cx="3183918" cy="270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9" y="3928310"/>
            <a:ext cx="2963331" cy="252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58" y="3513075"/>
            <a:ext cx="3183919" cy="290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9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Internal Server Resource List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7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TWAMP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TWAMP Client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6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TWAMP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TWAMP Client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3537"/>
            <a:ext cx="34067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33536"/>
            <a:ext cx="34067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8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TWAMP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TWAMP </a:t>
            </a:r>
            <a:r>
              <a:rPr lang="en-US" dirty="0" smtClean="0"/>
              <a:t>Server </a:t>
            </a:r>
            <a:r>
              <a:rPr lang="en-US" dirty="0"/>
              <a:t>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8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– Gateway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9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– Internal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Host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8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Internal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Host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52563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52563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1630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Internal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Host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599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37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Java</a:t>
            </a:r>
            <a:r>
              <a:rPr lang="zh-CN" altLang="en-US" dirty="0"/>
              <a:t>的</a:t>
            </a:r>
            <a:r>
              <a:rPr lang="en-US" dirty="0"/>
              <a:t>GUI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5773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Internal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Host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35630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35630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6450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</a:t>
            </a:r>
            <a:r>
              <a:rPr lang="en-US" dirty="0" smtClean="0"/>
              <a:t>External </a:t>
            </a:r>
            <a:r>
              <a:rPr lang="en-US" dirty="0"/>
              <a:t>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Host Properties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2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809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</a:t>
            </a:r>
            <a:r>
              <a:rPr lang="en-US" dirty="0" err="1" smtClean="0"/>
              <a:t>PPPoE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Host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4704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 – </a:t>
            </a:r>
            <a:r>
              <a:rPr lang="en-US" dirty="0" err="1"/>
              <a:t>PPPoE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Host Properties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77962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77963"/>
            <a:ext cx="36274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3148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latin typeface="Arial" pitchFamily="34" charset="0"/>
                <a:cs typeface="Arial" pitchFamily="34" charset="0"/>
              </a:rPr>
              <a:t>Normal/Fine Statistics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819400"/>
          </a:xfrm>
        </p:spPr>
        <p:txBody>
          <a:bodyPr/>
          <a:lstStyle/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3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– FTP Client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2835275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03867"/>
            <a:ext cx="2835275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5476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FTP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835275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95398"/>
            <a:ext cx="2835275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4180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err="1"/>
              <a:t>VoLTE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3909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33909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3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</a:t>
            </a:r>
            <a:r>
              <a:rPr lang="en-US" dirty="0" smtClean="0"/>
              <a:t>RTSP Client/Server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2835275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71600"/>
            <a:ext cx="283527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5274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PING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283527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88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Test Groups/Applications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9692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521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HTTP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28352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56267"/>
            <a:ext cx="28352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56267"/>
            <a:ext cx="28352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2502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TWAMP </a:t>
            </a:r>
            <a:r>
              <a:rPr lang="en-US" dirty="0" smtClean="0"/>
              <a:t>Client/Server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28352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30" y="1371600"/>
            <a:ext cx="28352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28352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– Internal Server/</a:t>
            </a:r>
            <a:r>
              <a:rPr lang="en-US" dirty="0" err="1" smtClean="0"/>
              <a:t>PPPoE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371600"/>
            <a:ext cx="283527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722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latin typeface="Arial" pitchFamily="34" charset="0"/>
                <a:cs typeface="Arial" pitchFamily="34" charset="0"/>
              </a:rPr>
              <a:t>VLAN Configurations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819400"/>
          </a:xfrm>
        </p:spPr>
        <p:txBody>
          <a:bodyPr/>
          <a:lstStyle/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请参阅</a:t>
            </a:r>
            <a:r>
              <a:rPr lang="en-US" altLang="zh-CN" dirty="0"/>
              <a:t>TTK780_001_Issue_3.pdf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651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latin typeface="Arial" pitchFamily="34" charset="0"/>
                <a:cs typeface="Arial" pitchFamily="34" charset="0"/>
              </a:rPr>
              <a:t>Upgrade System &amp; License Installation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819400"/>
          </a:xfrm>
        </p:spPr>
        <p:txBody>
          <a:bodyPr/>
          <a:lstStyle/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Upgrade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软件版本升级，请联系</a:t>
            </a:r>
            <a:r>
              <a:rPr lang="en-US" altLang="zh-CN" dirty="0" smtClean="0"/>
              <a:t>TM500 FAE.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040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>
                <a:latin typeface="Arial" pitchFamily="34" charset="0"/>
                <a:cs typeface="Arial" pitchFamily="34" charset="0"/>
              </a:rPr>
              <a:t>Additional Applications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8194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V</a:t>
            </a:r>
            <a:r>
              <a:rPr lang="en-US" altLang="zh-CN" dirty="0" smtClean="0">
                <a:solidFill>
                  <a:schemeClr val="tx2"/>
                </a:solidFill>
              </a:rPr>
              <a:t>oice services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Video services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Media &amp; Voice Passive </a:t>
            </a:r>
            <a:r>
              <a:rPr lang="en-US" altLang="zh-CN" dirty="0" smtClean="0">
                <a:solidFill>
                  <a:schemeClr val="tx2"/>
                </a:solidFill>
              </a:rPr>
              <a:t>Analysis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TWAMP – Two Way Active </a:t>
            </a:r>
            <a:r>
              <a:rPr lang="en-US" altLang="zh-CN" dirty="0" smtClean="0">
                <a:solidFill>
                  <a:schemeClr val="tx2"/>
                </a:solidFill>
              </a:rPr>
              <a:t>Measurement</a:t>
            </a:r>
          </a:p>
          <a:p>
            <a:r>
              <a:rPr lang="en-US" altLang="zh-CN" dirty="0" err="1" smtClean="0">
                <a:solidFill>
                  <a:schemeClr val="tx2"/>
                </a:solidFill>
              </a:rPr>
              <a:t>Thresholding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en-US" altLang="zh-CN" dirty="0" err="1" smtClean="0">
                <a:solidFill>
                  <a:schemeClr val="tx2"/>
                </a:solidFill>
              </a:rPr>
              <a:t>TeraFlow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SMS over IMS</a:t>
            </a:r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Voice services 	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283321" y="2348827"/>
            <a:ext cx="5116816" cy="36896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20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Will Voice be “just” data?</a:t>
            </a:r>
          </a:p>
          <a:p>
            <a:pPr marL="0" indent="0">
              <a:spcBef>
                <a:spcPct val="0"/>
              </a:spcBef>
              <a:buNone/>
            </a:pPr>
            <a:endParaRPr lang="en-GB" sz="2000" b="1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Explosive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demand,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increasing price pressure and OTT competition drive VoLTE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Opens new business opportunities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Helps improve customer experience</a:t>
            </a:r>
          </a:p>
          <a:p>
            <a:pPr>
              <a:spcBef>
                <a:spcPct val="0"/>
              </a:spcBef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VoLTE option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allows emulation of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VoLTE UEs with different audio codecs to ensure that the coveted </a:t>
            </a:r>
            <a:r>
              <a:rPr lang="en-GB" sz="16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QoE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improvements are achieved, VoLTE traffic is prioritized appropriately through the entire network and performance can be optimized</a:t>
            </a: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64" y="1318284"/>
            <a:ext cx="984571" cy="10305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1498" y="1224951"/>
            <a:ext cx="5318238" cy="3400604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8527" y="6026164"/>
            <a:ext cx="2665473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1200" b="1" i="1">
                <a:solidFill>
                  <a:schemeClr val="accent6"/>
                </a:solidFill>
                <a:latin typeface="Calibri" pitchFamily="34" charset="0"/>
              </a:defRPr>
            </a:lvl1pPr>
          </a:lstStyle>
          <a:p>
            <a:r>
              <a:rPr lang="en-GB" dirty="0" smtClean="0"/>
              <a:t>4G Americas </a:t>
            </a:r>
            <a:r>
              <a:rPr lang="en-GB" dirty="0" err="1" smtClean="0"/>
              <a:t>VoLTE_RCS</a:t>
            </a:r>
            <a:r>
              <a:rPr lang="en-GB" dirty="0" smtClean="0"/>
              <a:t> </a:t>
            </a:r>
            <a:r>
              <a:rPr lang="en-GB" dirty="0"/>
              <a:t>TECHNOLOGY ECO-SYSTEM AND </a:t>
            </a:r>
            <a:r>
              <a:rPr lang="en-GB" dirty="0" smtClean="0"/>
              <a:t>EVOLUTION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472" y="5643620"/>
            <a:ext cx="2515481" cy="6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Video services	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770" y="2139351"/>
            <a:ext cx="4378832" cy="2909044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9" y="1210140"/>
            <a:ext cx="994292" cy="1009889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64475" y="2294627"/>
            <a:ext cx="5263465" cy="37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Video on demand (</a:t>
            </a:r>
            <a:r>
              <a:rPr lang="en-GB" sz="1600" dirty="0" err="1" smtClean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VoD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) and video streaming (</a:t>
            </a:r>
            <a:r>
              <a:rPr lang="en-GB" sz="1600" dirty="0" smtClean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VS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) are the most popular applications in LTE networks and thus are under most scrutiny for quality of </a:t>
            </a:r>
            <a:r>
              <a:rPr lang="en-GB" sz="16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experince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. </a:t>
            </a: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Video service option allows emulation of UEs connecting to </a:t>
            </a:r>
            <a:r>
              <a:rPr lang="en-GB" sz="16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VoD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or VS servers as well as emulation of these servers to see the impact on the network performance or to see the network impact on the Video service performance.</a:t>
            </a:r>
          </a:p>
          <a:p>
            <a:pPr marL="0" indent="0">
              <a:spcBef>
                <a:spcPct val="0"/>
              </a:spcBef>
              <a:buNone/>
            </a:pPr>
            <a:endParaRPr lang="en-GB" sz="16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implementation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supports multiple Audio and Video codecs which allows users to test with scenarios that reflect their own network or to evaluate planned deployment performance.</a:t>
            </a: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8527" y="6209044"/>
            <a:ext cx="2665473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1200" b="1" i="1">
                <a:solidFill>
                  <a:schemeClr val="accent6"/>
                </a:solidFill>
                <a:latin typeface="Calibri" pitchFamily="34" charset="0"/>
              </a:defRPr>
            </a:lvl1pPr>
          </a:lstStyle>
          <a:p>
            <a:r>
              <a:rPr lang="en-GB" dirty="0" smtClean="0"/>
              <a:t>Ericsson-mobility-report-june-2014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02186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 &amp; Voice Passive Analysis 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311988" y="2352952"/>
            <a:ext cx="5937395" cy="40468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Service’s overall quality is how the </a:t>
            </a:r>
            <a:r>
              <a:rPr lang="en-GB" sz="2400" b="1" kern="1200" dirty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video</a:t>
            </a:r>
            <a:r>
              <a:rPr lang="en-GB" sz="2400" kern="1200" dirty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or the </a:t>
            </a:r>
            <a:r>
              <a:rPr lang="en-GB" sz="2400" b="1" kern="1200" dirty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audio</a:t>
            </a:r>
            <a:r>
              <a:rPr lang="en-GB" sz="1600" kern="1200" dirty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quality is perceived by consumers. This is typically </a:t>
            </a:r>
            <a:r>
              <a:rPr lang="en-GB" sz="1600" kern="1200" dirty="0" err="1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examplified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with Mean Opinion Score (MOS).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Cobham’s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Passive Analysis option allows to quantify how network layer imperfections affect this quality of experience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(</a:t>
            </a:r>
            <a:r>
              <a:rPr lang="en-GB" sz="1600" kern="12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QoE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) factor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. </a:t>
            </a: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implementation supports both audio and video quality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analysis and also uses: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Jitter Buffer models real UE packet queuing and playback effects to 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detect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lost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packet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Predict which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packets would be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discarded</a:t>
            </a:r>
            <a:endParaRPr lang="en-GB" sz="14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Markov Model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to statistically learn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distribution of lost and discarded packets during a call, and then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apply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this distribution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for MOS calculation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9193" y="3010619"/>
            <a:ext cx="3736845" cy="2901811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699" y="1720072"/>
            <a:ext cx="994292" cy="1009889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016" y="1678152"/>
            <a:ext cx="984571" cy="103054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72352"/>
            <a:ext cx="1129721" cy="10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3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 smtClean="0"/>
              <a:t>TWAMP – Two Way Active Measurement</a:t>
            </a:r>
            <a:endParaRPr lang="en-GB" dirty="0"/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198411" y="2363604"/>
            <a:ext cx="8488392" cy="40803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Measuring the performance of IP networks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is a challenge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Standard tools were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designed for simple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troubleshooting</a:t>
            </a:r>
          </a:p>
          <a:p>
            <a:pPr lvl="1">
              <a:spcBef>
                <a:spcPct val="0"/>
              </a:spcBef>
            </a:pPr>
            <a:endParaRPr lang="en-GB" sz="14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Two-Way Active Measurement Protocol (</a:t>
            </a:r>
            <a:r>
              <a:rPr lang="en-GB" sz="1600" kern="1200" dirty="0">
                <a:solidFill>
                  <a:schemeClr val="accent2"/>
                </a:solidFill>
                <a:ea typeface="ＭＳ Ｐゴシック" pitchFamily="34" charset="-128"/>
                <a:cs typeface="Arial" charset="0"/>
              </a:rPr>
              <a:t>TWAMP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) </a:t>
            </a: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defines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 flexible method for measuring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round</a:t>
            </a:r>
            <a:b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trip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IP performance among any two devices in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/>
            </a:r>
            <a:b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network that support the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standard</a:t>
            </a:r>
            <a:endParaRPr lang="en-GB" sz="14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provides a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flexible choice of solutions and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/>
            </a:r>
            <a:b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full </a:t>
            </a:r>
            <a:r>
              <a:rPr lang="en-GB" sz="14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visibility into network </a:t>
            </a: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performance</a:t>
            </a:r>
          </a:p>
          <a:p>
            <a:pPr>
              <a:spcBef>
                <a:spcPct val="0"/>
              </a:spcBef>
            </a:pPr>
            <a:endParaRPr lang="en-GB" sz="16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TWAMP option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is </a:t>
            </a: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ompliant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to work with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any </a:t>
            </a:r>
            <a:b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network element that supports TWAMP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Allows measurements between </a:t>
            </a:r>
            <a:b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any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two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endpoints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IP performance  can be measured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/>
            </a:r>
            <a:b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</a:b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effectively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at all locations in the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network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5279" y="3480095"/>
            <a:ext cx="6105095" cy="2829499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13" y="1141833"/>
            <a:ext cx="1129721" cy="10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1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Thresholding</a:t>
            </a:r>
            <a:endParaRPr lang="en-GB" dirty="0"/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317826" y="3220990"/>
            <a:ext cx="7092265" cy="26914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kern="12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Thresholding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Option 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automatically determines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if 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expected performance criteria has not been met during testing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Saves time by identifying what, where and when it has been outside of tolerance 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Allows monitoring of multiple applications simultaneously with different criteria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Different UE groups (for example VIP customers and data only subscriptions) can have individual criteria</a:t>
            </a:r>
          </a:p>
          <a:p>
            <a:pPr lvl="1">
              <a:spcBef>
                <a:spcPct val="0"/>
              </a:spcBef>
            </a:pPr>
            <a:r>
              <a:rPr lang="en-GB" sz="14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Setting up different violation and clearance duration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2377" y="882566"/>
            <a:ext cx="6305880" cy="2243532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3155" y="1201947"/>
            <a:ext cx="1129721" cy="10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TeraFlow</a:t>
            </a:r>
            <a:endParaRPr lang="en-GB" dirty="0"/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171177" y="2422543"/>
            <a:ext cx="4978793" cy="402138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kern="12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TeraFlow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Option creates TCP and/or UDP protocol traffic. This allows easily create “background” traffic while validating that other applications maintain acceptable level of performance.</a:t>
            </a:r>
          </a:p>
          <a:p>
            <a:pPr marL="0" indent="0">
              <a:spcBef>
                <a:spcPct val="0"/>
              </a:spcBef>
              <a:buNone/>
            </a:pP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</a:t>
            </a:r>
            <a:r>
              <a:rPr lang="en-GB" sz="1600" kern="1200" dirty="0" err="1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TeraFlow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Option 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Generation of traffic at pre-defined level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Mirroring the UE data back for bi-directional measurement</a:t>
            </a:r>
          </a:p>
          <a:p>
            <a:pPr>
              <a:spcBef>
                <a:spcPct val="0"/>
              </a:spcBef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Can be configured and turned On and Off per UE</a:t>
            </a:r>
          </a:p>
          <a:p>
            <a:pPr>
              <a:spcBef>
                <a:spcPct val="0"/>
              </a:spcBef>
            </a:pPr>
            <a:endParaRPr lang="en-GB" sz="1600" kern="1200" dirty="0" smtClean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0571" y="1423587"/>
            <a:ext cx="6108700" cy="361473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4944"/>
            <a:ext cx="1129721" cy="10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32672"/>
            <a:ext cx="2515481" cy="6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SMS over IMS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943905" y="1482263"/>
            <a:ext cx="5937395" cy="253764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The IP Multimedia System (IMS) </a:t>
            </a:r>
            <a:r>
              <a:rPr lang="en-GB" sz="1600" kern="12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is not only used for VoLTE, but also to deliver other services such as traditional messaging services (SMS</a:t>
            </a:r>
            <a:r>
              <a:rPr lang="en-GB" sz="1600" kern="12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).</a:t>
            </a: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>
              <a:spcBef>
                <a:spcPct val="0"/>
              </a:spcBef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Cobham SMS option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allows emulation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UEs to connect to IMS SMS servers and ensure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that the coveted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integration of SMS services function properly and transmission and reception of SMS messages works properly </a:t>
            </a:r>
            <a:r>
              <a:rPr lang="en-GB" sz="1600" dirty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through the entire </a:t>
            </a:r>
            <a:r>
              <a:rPr lang="en-GB" sz="1600" dirty="0" smtClean="0">
                <a:solidFill>
                  <a:schemeClr val="tx2"/>
                </a:solidFill>
                <a:ea typeface="ＭＳ Ｐゴシック" pitchFamily="34" charset="-128"/>
                <a:cs typeface="Arial" charset="0"/>
              </a:rPr>
              <a:t>network.</a:t>
            </a:r>
            <a:endParaRPr lang="en-GB" sz="16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1600" kern="1200" dirty="0">
              <a:solidFill>
                <a:schemeClr val="tx2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12" y="1253398"/>
            <a:ext cx="1131089" cy="1042534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19625" y="4105470"/>
            <a:ext cx="4693298" cy="1688841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8527" y="6209044"/>
            <a:ext cx="2665473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1200" b="1" i="1">
                <a:solidFill>
                  <a:schemeClr val="accent6"/>
                </a:solidFill>
                <a:latin typeface="Calibri" pitchFamily="34" charset="0"/>
              </a:defRPr>
            </a:lvl1pPr>
          </a:lstStyle>
          <a:p>
            <a:r>
              <a:rPr lang="en-GB" dirty="0"/>
              <a:t>Nielsen Mobile-Consumer-Report-2013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6827" y="3484593"/>
            <a:ext cx="3523880" cy="37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8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Troubleshooting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3200400"/>
          </a:xfrm>
        </p:spPr>
        <p:txBody>
          <a:bodyPr/>
          <a:lstStyle/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00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检查脚</a:t>
            </a:r>
            <a:r>
              <a:rPr lang="zh-CN" altLang="en-US" dirty="0" smtClean="0"/>
              <a:t>本</a:t>
            </a:r>
            <a:r>
              <a:rPr lang="en-US" dirty="0" smtClean="0"/>
              <a:t>Physical </a:t>
            </a:r>
            <a:r>
              <a:rPr lang="en-US" dirty="0"/>
              <a:t>Interface</a:t>
            </a:r>
            <a:r>
              <a:rPr lang="zh-CN" altLang="en-US" dirty="0"/>
              <a:t>是否和当</a:t>
            </a:r>
            <a:r>
              <a:rPr lang="zh-CN" altLang="en-US" dirty="0" smtClean="0"/>
              <a:t>前</a:t>
            </a:r>
            <a:r>
              <a:rPr lang="en-US" altLang="zh-CN" dirty="0" smtClean="0"/>
              <a:t>RDA</a:t>
            </a:r>
            <a:r>
              <a:rPr lang="zh-CN" altLang="en-US" dirty="0" smtClean="0"/>
              <a:t>硬件配置匹</a:t>
            </a:r>
            <a:r>
              <a:rPr lang="zh-CN" altLang="en-US" dirty="0"/>
              <a:t>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</a:t>
            </a:r>
            <a:r>
              <a:rPr lang="zh-CN" altLang="en-US" dirty="0"/>
              <a:t>如</a:t>
            </a:r>
            <a:r>
              <a:rPr lang="zh-CN" altLang="en-US" dirty="0" smtClean="0"/>
              <a:t>，当前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脚本是基于</a:t>
            </a:r>
            <a:r>
              <a:rPr lang="en-US" altLang="zh-CN" dirty="0" smtClean="0"/>
              <a:t>D500 </a:t>
            </a:r>
            <a:r>
              <a:rPr lang="en-US" altLang="zh-CN" dirty="0" err="1" smtClean="0"/>
              <a:t>Pairt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Core &amp; Edge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Partition 1</a:t>
            </a:r>
            <a:r>
              <a:rPr lang="zh-CN" altLang="en-US" dirty="0" smtClean="0"/>
              <a:t>生成的</a:t>
            </a:r>
            <a:r>
              <a:rPr lang="en-US" dirty="0" smtClean="0"/>
              <a:t>，</a:t>
            </a:r>
            <a:r>
              <a:rPr lang="zh-CN" altLang="en-US" dirty="0" smtClean="0"/>
              <a:t>那</a:t>
            </a:r>
            <a:r>
              <a:rPr lang="zh-CN" altLang="en-US" dirty="0"/>
              <a:t>么对应的</a:t>
            </a:r>
            <a:r>
              <a:rPr lang="en-US" dirty="0"/>
              <a:t>Physical </a:t>
            </a:r>
            <a:r>
              <a:rPr lang="en-US" dirty="0" smtClean="0"/>
              <a:t>Interface</a:t>
            </a:r>
            <a:r>
              <a:rPr lang="zh-CN" altLang="en-US" dirty="0" smtClean="0"/>
              <a:t>分别为</a:t>
            </a:r>
            <a:r>
              <a:rPr lang="en-US" altLang="zh-CN" dirty="0"/>
              <a:t>10/1/0</a:t>
            </a:r>
            <a:r>
              <a:rPr lang="zh-CN" altLang="en-US" dirty="0" smtClean="0"/>
              <a:t>（</a:t>
            </a:r>
            <a:r>
              <a:rPr lang="en-US" dirty="0" smtClean="0"/>
              <a:t>H</a:t>
            </a:r>
            <a:r>
              <a:rPr lang="en-US" altLang="zh-CN" dirty="0" smtClean="0"/>
              <a:t>ost  -&gt; 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）和</a:t>
            </a:r>
            <a:r>
              <a:rPr lang="en-US" altLang="zh-CN" dirty="0"/>
              <a:t>2</a:t>
            </a:r>
            <a:r>
              <a:rPr lang="en-US" altLang="zh-CN" dirty="0" smtClean="0"/>
              <a:t>0/1/1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Host -&gt; Internal Server</a:t>
            </a:r>
            <a:r>
              <a:rPr lang="zh-CN" altLang="en-US" dirty="0" smtClean="0"/>
              <a:t>），如果导入</a:t>
            </a:r>
            <a:r>
              <a:rPr lang="en-US" altLang="zh-CN" dirty="0" smtClean="0"/>
              <a:t>Standalone D500</a:t>
            </a:r>
            <a:r>
              <a:rPr lang="zh-CN" altLang="en-US" dirty="0" smtClean="0"/>
              <a:t>，则需先用文本编辑器把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Physical Interface</a:t>
            </a:r>
            <a:r>
              <a:rPr lang="zh-CN" altLang="en-US" dirty="0" smtClean="0"/>
              <a:t>更新为</a:t>
            </a:r>
            <a:r>
              <a:rPr lang="en-US" altLang="zh-CN" dirty="0" smtClean="0"/>
              <a:t>10/1/1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</a:t>
            </a:r>
            <a:r>
              <a:rPr lang="zh-CN" altLang="en-US" dirty="0"/>
              <a:t>以用文本编辑器批量替换修</a:t>
            </a:r>
            <a:r>
              <a:rPr lang="zh-CN" altLang="en-US" dirty="0" smtClean="0"/>
              <a:t>改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例如，把基于</a:t>
            </a:r>
            <a:r>
              <a:rPr lang="en-US" altLang="zh-CN" dirty="0" smtClean="0"/>
              <a:t>Partition 1</a:t>
            </a:r>
            <a:r>
              <a:rPr lang="zh-CN" altLang="en-US" dirty="0" smtClean="0"/>
              <a:t>生成的脚本导入</a:t>
            </a:r>
            <a:r>
              <a:rPr lang="en-US" altLang="zh-CN" dirty="0" smtClean="0"/>
              <a:t>Partition 2</a:t>
            </a:r>
            <a:r>
              <a:rPr lang="zh-CN" altLang="en-US" dirty="0" smtClean="0"/>
              <a:t>使用，则在导入脚本前，需要批量替换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对应的所有</a:t>
            </a:r>
            <a:r>
              <a:rPr lang="en-US" altLang="zh-CN" dirty="0" smtClean="0"/>
              <a:t>Physical Interface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脚本无法导入</a:t>
            </a:r>
            <a:r>
              <a:rPr lang="en-US" dirty="0"/>
              <a:t>RDA</a:t>
            </a:r>
            <a:r>
              <a:rPr lang="zh-CN" altLang="en-US" dirty="0"/>
              <a:t>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427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altLang="zh-CN" dirty="0" smtClean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检</a:t>
            </a:r>
            <a:r>
              <a:rPr lang="zh-CN" altLang="en-US" dirty="0"/>
              <a:t>查网线连接是否正确，尤其是</a:t>
            </a:r>
            <a:r>
              <a:rPr lang="en-US" altLang="zh-CN" dirty="0"/>
              <a:t>RDA </a:t>
            </a:r>
            <a:r>
              <a:rPr lang="en-US" altLang="zh-CN" dirty="0" smtClean="0"/>
              <a:t>Hub</a:t>
            </a:r>
            <a:r>
              <a:rPr lang="zh-CN" altLang="en-US" dirty="0" smtClean="0"/>
              <a:t>上</a:t>
            </a:r>
            <a:r>
              <a:rPr lang="zh-CN" altLang="en-US" dirty="0"/>
              <a:t>的端口是否和当前分区对应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</a:t>
            </a:r>
            <a:r>
              <a:rPr lang="zh-CN" altLang="en-US" dirty="0"/>
              <a:t>如，如果当前使用单台</a:t>
            </a:r>
            <a:r>
              <a:rPr lang="en-US" altLang="zh-CN" dirty="0"/>
              <a:t>D500</a:t>
            </a:r>
            <a:r>
              <a:rPr lang="zh-CN" altLang="en-US" dirty="0"/>
              <a:t>，并且使用的是分区</a:t>
            </a:r>
            <a:r>
              <a:rPr lang="en-US" altLang="zh-CN" dirty="0"/>
              <a:t>2</a:t>
            </a:r>
            <a:r>
              <a:rPr lang="zh-CN" altLang="en-US" dirty="0"/>
              <a:t>，那么</a:t>
            </a:r>
            <a:r>
              <a:rPr lang="en-US" altLang="zh-CN" dirty="0"/>
              <a:t>RDA</a:t>
            </a:r>
            <a:r>
              <a:rPr lang="zh-CN" altLang="en-US" dirty="0"/>
              <a:t>的</a:t>
            </a:r>
            <a:r>
              <a:rPr lang="en-US" altLang="zh-CN" dirty="0" smtClean="0"/>
              <a:t>Gb2</a:t>
            </a:r>
            <a:r>
              <a:rPr lang="zh-CN" altLang="en-US" dirty="0"/>
              <a:t>口应该连接到</a:t>
            </a:r>
            <a:r>
              <a:rPr lang="en-US" altLang="zh-CN" dirty="0" smtClean="0"/>
              <a:t>Hub</a:t>
            </a:r>
            <a:r>
              <a:rPr lang="zh-CN" altLang="en-US" dirty="0" smtClean="0"/>
              <a:t>的</a:t>
            </a:r>
            <a:r>
              <a:rPr lang="en-US" altLang="zh-CN" dirty="0"/>
              <a:t>1</a:t>
            </a:r>
            <a:r>
              <a:rPr lang="zh-CN" altLang="en-US" dirty="0"/>
              <a:t>口，</a:t>
            </a:r>
            <a:r>
              <a:rPr lang="en-US" altLang="zh-CN" dirty="0"/>
              <a:t>TM500</a:t>
            </a:r>
            <a:r>
              <a:rPr lang="zh-CN" altLang="en-US" dirty="0"/>
              <a:t>的</a:t>
            </a:r>
            <a:r>
              <a:rPr lang="en-US" altLang="zh-CN" dirty="0" err="1"/>
              <a:t>PPPoE</a:t>
            </a:r>
            <a:r>
              <a:rPr lang="zh-CN" altLang="en-US" dirty="0"/>
              <a:t>口连接到</a:t>
            </a:r>
            <a:r>
              <a:rPr lang="en-US" altLang="zh-CN" dirty="0" smtClean="0"/>
              <a:t>Hub</a:t>
            </a:r>
            <a:r>
              <a:rPr lang="zh-CN" altLang="en-US" dirty="0" smtClean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口，核心网</a:t>
            </a:r>
            <a:r>
              <a:rPr lang="en-US" altLang="zh-CN" dirty="0" err="1"/>
              <a:t>SGi</a:t>
            </a:r>
            <a:r>
              <a:rPr lang="zh-CN" altLang="en-US" dirty="0"/>
              <a:t>口连接到</a:t>
            </a:r>
            <a:r>
              <a:rPr lang="en-US" altLang="zh-CN" dirty="0" smtClean="0"/>
              <a:t>Hub</a:t>
            </a:r>
            <a:r>
              <a:rPr lang="zh-CN" altLang="en-US" dirty="0" smtClean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另外，还</a:t>
            </a:r>
            <a:r>
              <a:rPr lang="zh-CN" altLang="en-US" dirty="0"/>
              <a:t>需注意</a:t>
            </a:r>
            <a:r>
              <a:rPr lang="en-US" altLang="zh-CN" dirty="0"/>
              <a:t>TM500</a:t>
            </a:r>
            <a:r>
              <a:rPr lang="zh-CN" altLang="en-US" dirty="0"/>
              <a:t>侧连接的网口是否是正确的</a:t>
            </a:r>
            <a:r>
              <a:rPr lang="en-US" altLang="zh-CN" dirty="0" err="1"/>
              <a:t>PPPoE</a:t>
            </a:r>
            <a:r>
              <a:rPr lang="zh-CN" altLang="en-US" dirty="0"/>
              <a:t>口（在</a:t>
            </a:r>
            <a:r>
              <a:rPr lang="en-US" altLang="zh-CN" dirty="0"/>
              <a:t>TM500</a:t>
            </a:r>
            <a:r>
              <a:rPr lang="zh-CN" altLang="en-US" dirty="0"/>
              <a:t>上</a:t>
            </a:r>
            <a:r>
              <a:rPr lang="zh-CN" altLang="en-US" dirty="0" smtClean="0"/>
              <a:t>排</a:t>
            </a:r>
            <a:r>
              <a:rPr lang="en-US" altLang="zh-CN" dirty="0" smtClean="0"/>
              <a:t>HLP</a:t>
            </a:r>
            <a:r>
              <a:rPr lang="zh-CN" altLang="en-US" dirty="0"/>
              <a:t>卡上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/>
              <a:t>检查</a:t>
            </a:r>
            <a:r>
              <a:rPr lang="en-US" dirty="0"/>
              <a:t>TM500 </a:t>
            </a:r>
            <a:r>
              <a:rPr lang="en-US" dirty="0" err="1"/>
              <a:t>PPPoE</a:t>
            </a:r>
            <a:r>
              <a:rPr lang="en-US" dirty="0"/>
              <a:t> IP</a:t>
            </a:r>
            <a:r>
              <a:rPr lang="zh-CN" altLang="en-US" dirty="0"/>
              <a:t>地址是否配置正</a:t>
            </a:r>
            <a:r>
              <a:rPr lang="zh-CN" altLang="en-US" dirty="0" smtClean="0"/>
              <a:t>确，可</a:t>
            </a:r>
            <a:r>
              <a:rPr lang="zh-CN" altLang="en-US" dirty="0"/>
              <a:t>以通过串口线连接到</a:t>
            </a:r>
            <a:r>
              <a:rPr lang="en-US" dirty="0"/>
              <a:t>TM500</a:t>
            </a:r>
            <a:r>
              <a:rPr lang="zh-CN" altLang="en-US" dirty="0"/>
              <a:t>上排</a:t>
            </a:r>
            <a:r>
              <a:rPr lang="zh-CN" altLang="en-US" dirty="0" smtClean="0"/>
              <a:t>的</a:t>
            </a:r>
            <a:r>
              <a:rPr lang="en-US" dirty="0" smtClean="0"/>
              <a:t>HLP</a:t>
            </a:r>
            <a:r>
              <a:rPr lang="zh-CN" altLang="en-US" dirty="0"/>
              <a:t>卡查看配</a:t>
            </a:r>
            <a:r>
              <a:rPr lang="zh-CN" altLang="en-US" dirty="0" smtClean="0"/>
              <a:t>置，</a:t>
            </a:r>
            <a:r>
              <a:rPr lang="en-US" dirty="0" err="1" smtClean="0"/>
              <a:t>PPPoE</a:t>
            </a:r>
            <a:r>
              <a:rPr lang="zh-CN" altLang="en-US" dirty="0"/>
              <a:t>地址为</a:t>
            </a:r>
            <a:r>
              <a:rPr lang="en-US" dirty="0"/>
              <a:t>other(o)</a:t>
            </a:r>
            <a:r>
              <a:rPr lang="zh-CN" altLang="en-US" dirty="0"/>
              <a:t>字段内</a:t>
            </a:r>
            <a:r>
              <a:rPr lang="en-US" dirty="0"/>
              <a:t>I2=</a:t>
            </a:r>
            <a:r>
              <a:rPr lang="zh-CN" altLang="en-US" dirty="0"/>
              <a:t>后面的</a:t>
            </a:r>
            <a:r>
              <a:rPr lang="en-US" dirty="0"/>
              <a:t>IP</a:t>
            </a:r>
            <a:r>
              <a:rPr lang="zh-CN" altLang="en-US" dirty="0"/>
              <a:t>地</a:t>
            </a:r>
            <a:r>
              <a:rPr lang="zh-CN" altLang="en-US" dirty="0" smtClean="0"/>
              <a:t>址。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PPPoE</a:t>
            </a:r>
            <a:r>
              <a:rPr lang="en-US" dirty="0"/>
              <a:t> IP</a:t>
            </a:r>
            <a:r>
              <a:rPr lang="zh-CN" altLang="en-US" dirty="0"/>
              <a:t>地址获取不到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4419600"/>
            <a:ext cx="4038600" cy="19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68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</a:t>
            </a:r>
            <a:r>
              <a:rPr lang="en-US" dirty="0"/>
              <a:t>RDA</a:t>
            </a:r>
            <a:r>
              <a:rPr lang="zh-CN" altLang="en-US" dirty="0"/>
              <a:t>脚本内</a:t>
            </a:r>
            <a:r>
              <a:rPr lang="en-US" dirty="0" err="1"/>
              <a:t>PPPoE</a:t>
            </a:r>
            <a:r>
              <a:rPr lang="zh-CN" altLang="en-US" dirty="0"/>
              <a:t>的</a:t>
            </a:r>
            <a:r>
              <a:rPr lang="en-US" dirty="0"/>
              <a:t>IP</a:t>
            </a:r>
            <a:r>
              <a:rPr lang="zh-CN" altLang="en-US" dirty="0"/>
              <a:t>地址是否与</a:t>
            </a:r>
            <a:r>
              <a:rPr lang="en-US" dirty="0"/>
              <a:t>TM500 </a:t>
            </a:r>
            <a:r>
              <a:rPr lang="en-US" dirty="0" err="1"/>
              <a:t>PPPoE</a:t>
            </a:r>
            <a:r>
              <a:rPr lang="zh-CN" altLang="en-US" dirty="0"/>
              <a:t>口的</a:t>
            </a:r>
            <a:r>
              <a:rPr lang="en-US" dirty="0"/>
              <a:t>IP</a:t>
            </a:r>
            <a:r>
              <a:rPr lang="zh-CN" altLang="en-US" dirty="0"/>
              <a:t>地址一</a:t>
            </a:r>
            <a:r>
              <a:rPr lang="zh-CN" altLang="en-US" dirty="0" smtClean="0"/>
              <a:t>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PPPoE</a:t>
            </a:r>
            <a:r>
              <a:rPr lang="en-US" dirty="0"/>
              <a:t> IP</a:t>
            </a:r>
            <a:r>
              <a:rPr lang="zh-CN" altLang="en-US" dirty="0"/>
              <a:t>地址获取不到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85060" y="1828800"/>
            <a:ext cx="4168140" cy="44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012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</a:t>
            </a:r>
            <a:r>
              <a:rPr lang="en-US" dirty="0"/>
              <a:t>RDA</a:t>
            </a:r>
            <a:r>
              <a:rPr lang="zh-CN" altLang="en-US" dirty="0"/>
              <a:t>脚本内</a:t>
            </a:r>
            <a:r>
              <a:rPr lang="en-US" dirty="0" err="1"/>
              <a:t>PPPoE</a:t>
            </a:r>
            <a:r>
              <a:rPr lang="zh-CN" altLang="en-US" dirty="0"/>
              <a:t>的</a:t>
            </a:r>
            <a:r>
              <a:rPr lang="en-US" dirty="0"/>
              <a:t>Physical Interface</a:t>
            </a:r>
            <a:r>
              <a:rPr lang="zh-CN" altLang="en-US" dirty="0"/>
              <a:t>是否正确。例如，如果当前使用单台</a:t>
            </a:r>
            <a:r>
              <a:rPr lang="en-US" dirty="0"/>
              <a:t>D500，</a:t>
            </a:r>
            <a:r>
              <a:rPr lang="zh-CN" altLang="en-US" dirty="0"/>
              <a:t>并且使用的是分区</a:t>
            </a:r>
            <a:r>
              <a:rPr lang="en-US" altLang="zh-CN" dirty="0"/>
              <a:t>3</a:t>
            </a:r>
            <a:r>
              <a:rPr lang="zh-CN" altLang="en-US" dirty="0"/>
              <a:t>，那么</a:t>
            </a:r>
            <a:r>
              <a:rPr lang="en-US" dirty="0" err="1"/>
              <a:t>PPPoE</a:t>
            </a:r>
            <a:r>
              <a:rPr lang="zh-CN" altLang="en-US" dirty="0"/>
              <a:t>的</a:t>
            </a:r>
            <a:r>
              <a:rPr lang="en-US" dirty="0"/>
              <a:t>Physical Interface</a:t>
            </a:r>
            <a:r>
              <a:rPr lang="zh-CN" altLang="en-US" dirty="0"/>
              <a:t>应该是</a:t>
            </a:r>
            <a:r>
              <a:rPr lang="en-US" altLang="zh-CN" dirty="0" smtClean="0"/>
              <a:t>12/1/0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如果以上配置和连线都没有问题，那么需要检查</a:t>
            </a:r>
            <a:r>
              <a:rPr lang="en-US" altLang="zh-CN" dirty="0"/>
              <a:t>VLAN</a:t>
            </a:r>
            <a:r>
              <a:rPr lang="zh-CN" altLang="en-US" dirty="0"/>
              <a:t>配置是否正确。注意单台</a:t>
            </a:r>
            <a:r>
              <a:rPr lang="en-US" altLang="zh-CN" dirty="0"/>
              <a:t>RDA</a:t>
            </a:r>
            <a:r>
              <a:rPr lang="zh-CN" altLang="en-US" dirty="0"/>
              <a:t>和一对</a:t>
            </a:r>
            <a:r>
              <a:rPr lang="en-US" altLang="zh-CN" dirty="0"/>
              <a:t>RDA</a:t>
            </a:r>
            <a:r>
              <a:rPr lang="zh-CN" altLang="en-US" dirty="0"/>
              <a:t>使用时配置的不同。比如，单台</a:t>
            </a:r>
            <a:r>
              <a:rPr lang="en-US" altLang="zh-CN" dirty="0"/>
              <a:t>D500</a:t>
            </a:r>
            <a:r>
              <a:rPr lang="zh-CN" altLang="en-US" dirty="0"/>
              <a:t>时，只需要一个</a:t>
            </a:r>
            <a:r>
              <a:rPr lang="en-US" altLang="zh-CN" dirty="0" smtClean="0"/>
              <a:t>Hub</a:t>
            </a:r>
            <a:r>
              <a:rPr lang="zh-CN" altLang="en-US" dirty="0" smtClean="0"/>
              <a:t>，</a:t>
            </a:r>
            <a:r>
              <a:rPr lang="en-US" altLang="zh-CN" dirty="0"/>
              <a:t>VLAN 10</a:t>
            </a:r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口，</a:t>
            </a:r>
            <a:r>
              <a:rPr lang="en-US" altLang="zh-CN" dirty="0"/>
              <a:t>VLAN11</a:t>
            </a:r>
            <a:r>
              <a:rPr lang="zh-CN" altLang="en-US" dirty="0"/>
              <a:t>在</a:t>
            </a:r>
            <a:r>
              <a:rPr lang="en-US" altLang="zh-CN" dirty="0"/>
              <a:t>3</a:t>
            </a:r>
            <a:r>
              <a:rPr lang="zh-CN" altLang="en-US" dirty="0"/>
              <a:t>口，</a:t>
            </a:r>
            <a:r>
              <a:rPr lang="en-US" altLang="zh-CN" dirty="0"/>
              <a:t>VLAN12</a:t>
            </a:r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口为</a:t>
            </a:r>
            <a:r>
              <a:rPr lang="en-US" altLang="zh-CN" dirty="0" err="1"/>
              <a:t>Untag</a:t>
            </a:r>
            <a:r>
              <a:rPr lang="zh-CN" altLang="en-US" dirty="0"/>
              <a:t>状态，</a:t>
            </a:r>
            <a:r>
              <a:rPr lang="en-US" altLang="zh-CN" dirty="0"/>
              <a:t>VLAN16</a:t>
            </a:r>
            <a:r>
              <a:rPr lang="zh-CN" altLang="en-US" dirty="0"/>
              <a:t>在</a:t>
            </a:r>
            <a:r>
              <a:rPr lang="en-US" altLang="zh-CN" dirty="0"/>
              <a:t>5</a:t>
            </a:r>
            <a:r>
              <a:rPr lang="zh-CN" altLang="en-US" dirty="0"/>
              <a:t>口，</a:t>
            </a:r>
            <a:r>
              <a:rPr lang="en-US" altLang="zh-CN" dirty="0"/>
              <a:t>VLAN17</a:t>
            </a:r>
            <a:r>
              <a:rPr lang="zh-CN" altLang="en-US" dirty="0"/>
              <a:t>在</a:t>
            </a:r>
            <a:r>
              <a:rPr lang="en-US" altLang="zh-CN" dirty="0"/>
              <a:t>6</a:t>
            </a:r>
            <a:r>
              <a:rPr lang="zh-CN" altLang="en-US" dirty="0"/>
              <a:t>口，</a:t>
            </a:r>
            <a:r>
              <a:rPr lang="en-US" altLang="zh-CN" dirty="0"/>
              <a:t>VLAN 18</a:t>
            </a:r>
            <a:r>
              <a:rPr lang="zh-CN" altLang="en-US" dirty="0"/>
              <a:t>在</a:t>
            </a:r>
            <a:r>
              <a:rPr lang="en-US" altLang="zh-CN" dirty="0"/>
              <a:t>7</a:t>
            </a:r>
            <a:r>
              <a:rPr lang="zh-CN" altLang="en-US" dirty="0"/>
              <a:t>口为</a:t>
            </a:r>
            <a:r>
              <a:rPr lang="en-US" altLang="zh-CN" dirty="0" err="1"/>
              <a:t>Untag</a:t>
            </a:r>
            <a:r>
              <a:rPr lang="zh-CN" altLang="en-US" dirty="0"/>
              <a:t>状态；一对</a:t>
            </a:r>
            <a:r>
              <a:rPr lang="en-US" altLang="zh-CN" dirty="0"/>
              <a:t>D500</a:t>
            </a:r>
            <a:r>
              <a:rPr lang="zh-CN" altLang="en-US" dirty="0"/>
              <a:t>时，需要两个</a:t>
            </a:r>
            <a:r>
              <a:rPr lang="en-US" altLang="zh-CN" dirty="0"/>
              <a:t>HUB</a:t>
            </a:r>
            <a:r>
              <a:rPr lang="zh-CN" altLang="en-US" dirty="0"/>
              <a:t>，</a:t>
            </a:r>
            <a:r>
              <a:rPr lang="en-US" altLang="zh-CN" dirty="0"/>
              <a:t>VLAN 10~15</a:t>
            </a:r>
            <a:r>
              <a:rPr lang="zh-CN" altLang="en-US" dirty="0"/>
              <a:t>分别在</a:t>
            </a:r>
            <a:r>
              <a:rPr lang="en-US" altLang="zh-CN" dirty="0"/>
              <a:t>EDGE HUB</a:t>
            </a:r>
            <a:r>
              <a:rPr lang="zh-CN" altLang="en-US" dirty="0"/>
              <a:t>的</a:t>
            </a:r>
            <a:r>
              <a:rPr lang="en-US" altLang="zh-CN" dirty="0"/>
              <a:t>2~7</a:t>
            </a:r>
            <a:r>
              <a:rPr lang="zh-CN" altLang="en-US" dirty="0"/>
              <a:t>口上</a:t>
            </a:r>
            <a:r>
              <a:rPr lang="en-US" altLang="zh-CN" dirty="0" err="1"/>
              <a:t>Untag</a:t>
            </a:r>
            <a:r>
              <a:rPr lang="zh-CN" altLang="en-US" dirty="0"/>
              <a:t>，</a:t>
            </a:r>
            <a:r>
              <a:rPr lang="en-US" altLang="zh-CN" dirty="0"/>
              <a:t>VLAN 16~21</a:t>
            </a:r>
            <a:r>
              <a:rPr lang="zh-CN" altLang="en-US" dirty="0"/>
              <a:t>分别在</a:t>
            </a:r>
            <a:r>
              <a:rPr lang="en-US" altLang="zh-CN" dirty="0"/>
              <a:t>CORE HUB</a:t>
            </a:r>
            <a:r>
              <a:rPr lang="zh-CN" altLang="en-US" dirty="0"/>
              <a:t>的</a:t>
            </a:r>
            <a:r>
              <a:rPr lang="en-US" altLang="zh-CN" dirty="0"/>
              <a:t>2~7</a:t>
            </a:r>
            <a:r>
              <a:rPr lang="zh-CN" altLang="en-US" dirty="0"/>
              <a:t>口上</a:t>
            </a:r>
            <a:r>
              <a:rPr lang="en-US" altLang="zh-CN" dirty="0" err="1"/>
              <a:t>Untag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PPPoE</a:t>
            </a:r>
            <a:r>
              <a:rPr lang="en-US" dirty="0"/>
              <a:t> IP</a:t>
            </a:r>
            <a:r>
              <a:rPr lang="zh-CN" altLang="en-US" dirty="0"/>
              <a:t>地址获取不到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9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Real Data Application (RDA)</a:t>
            </a:r>
            <a:r>
              <a:rPr lang="zh-CN" altLang="en-US" kern="0" dirty="0" smtClean="0">
                <a:solidFill>
                  <a:schemeClr val="bg1"/>
                </a:solidFill>
              </a:rPr>
              <a:t>概述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创</a:t>
            </a:r>
            <a:r>
              <a:rPr lang="zh-CN" altLang="en-US" kern="0" dirty="0">
                <a:solidFill>
                  <a:schemeClr val="bg1"/>
                </a:solidFill>
              </a:rPr>
              <a:t>建</a:t>
            </a:r>
            <a:r>
              <a:rPr lang="zh-CN" altLang="en-US" kern="0" dirty="0" smtClean="0">
                <a:solidFill>
                  <a:schemeClr val="bg1"/>
                </a:solidFill>
              </a:rPr>
              <a:t>脚本（</a:t>
            </a:r>
            <a:r>
              <a:rPr lang="en-US" altLang="zh-CN" kern="0" dirty="0" smtClean="0">
                <a:solidFill>
                  <a:schemeClr val="bg1"/>
                </a:solidFill>
              </a:rPr>
              <a:t>Provisioning</a:t>
            </a:r>
            <a:r>
              <a:rPr lang="zh-CN" altLang="en-US" kern="0" dirty="0" smtClean="0">
                <a:solidFill>
                  <a:schemeClr val="bg1"/>
                </a:solidFill>
              </a:rPr>
              <a:t>）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运</a:t>
            </a:r>
            <a:r>
              <a:rPr lang="zh-CN" altLang="en-US" kern="0" dirty="0" smtClean="0">
                <a:solidFill>
                  <a:schemeClr val="bg1"/>
                </a:solidFill>
              </a:rPr>
              <a:t>行脚本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日志实时查看和分析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支</a:t>
            </a:r>
            <a:r>
              <a:rPr lang="zh-CN" altLang="en-US" kern="0" dirty="0" smtClean="0">
                <a:solidFill>
                  <a:schemeClr val="bg1"/>
                </a:solidFill>
              </a:rPr>
              <a:t>持和帮助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附录</a:t>
            </a:r>
            <a:endParaRPr lang="en-US" altLang="zh-CN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altLang="zh-CN" dirty="0" smtClean="0"/>
              <a:t>osts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6287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</a:t>
            </a:r>
            <a:r>
              <a:rPr lang="en-US" altLang="zh-CN" dirty="0"/>
              <a:t>TMA</a:t>
            </a:r>
            <a:r>
              <a:rPr lang="zh-CN" altLang="en-US" dirty="0"/>
              <a:t>脚本内，</a:t>
            </a:r>
            <a:r>
              <a:rPr lang="en-US" altLang="zh-CN" dirty="0"/>
              <a:t>RDA</a:t>
            </a:r>
            <a:r>
              <a:rPr lang="zh-CN" altLang="en-US" dirty="0"/>
              <a:t>脚本名称和分区等信息是否配置正</a:t>
            </a:r>
            <a:r>
              <a:rPr lang="zh-CN" altLang="en-US" dirty="0" smtClean="0"/>
              <a:t>确。</a:t>
            </a:r>
            <a:endParaRPr lang="en-US" altLang="zh-CN" dirty="0" smtClean="0"/>
          </a:p>
          <a:p>
            <a:r>
              <a:rPr lang="en-US" altLang="zh-CN" dirty="0" smtClean="0"/>
              <a:t>TM500</a:t>
            </a:r>
            <a:r>
              <a:rPr lang="zh-CN" altLang="en-US" dirty="0" smtClean="0"/>
              <a:t>控制口和</a:t>
            </a:r>
            <a:r>
              <a:rPr lang="en-US" altLang="zh-CN" dirty="0" smtClean="0"/>
              <a:t>RDA</a:t>
            </a:r>
            <a:r>
              <a:rPr lang="zh-CN" altLang="en-US" dirty="0" smtClean="0"/>
              <a:t>管理口</a:t>
            </a:r>
            <a:r>
              <a:rPr lang="en-US" altLang="zh-CN" dirty="0" smtClean="0"/>
              <a:t>Gb1</a:t>
            </a:r>
            <a:r>
              <a:rPr lang="zh-CN" altLang="en-US" dirty="0" smtClean="0"/>
              <a:t>需连在同一个</a:t>
            </a:r>
            <a:r>
              <a:rPr lang="en-US" altLang="zh-CN" dirty="0" smtClean="0"/>
              <a:t>Hub</a:t>
            </a:r>
            <a:r>
              <a:rPr lang="zh-CN" altLang="en-US" dirty="0" smtClean="0"/>
              <a:t>，且它们的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在同一个网段。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无法调用</a:t>
            </a:r>
            <a:r>
              <a:rPr lang="en-US" dirty="0"/>
              <a:t>RDA</a:t>
            </a:r>
            <a:r>
              <a:rPr lang="zh-CN" altLang="en-US" dirty="0"/>
              <a:t>脚本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4707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请先检查</a:t>
            </a:r>
            <a:r>
              <a:rPr lang="en-US" dirty="0"/>
              <a:t>FTP/HTTP/UDP </a:t>
            </a:r>
            <a:r>
              <a:rPr lang="en-US" dirty="0" smtClean="0"/>
              <a:t>Server</a:t>
            </a:r>
            <a:r>
              <a:rPr lang="zh-CN" altLang="en-US" dirty="0" smtClean="0"/>
              <a:t>能否</a:t>
            </a:r>
            <a:r>
              <a:rPr lang="en-US" dirty="0" smtClean="0"/>
              <a:t>Ping</a:t>
            </a:r>
            <a:r>
              <a:rPr lang="zh-CN" altLang="en-US" dirty="0"/>
              <a:t>通</a:t>
            </a:r>
            <a:r>
              <a:rPr lang="en-US" dirty="0"/>
              <a:t>Gateway</a:t>
            </a:r>
            <a:r>
              <a:rPr lang="zh-CN" altLang="en-US" dirty="0"/>
              <a:t>和</a:t>
            </a:r>
            <a:r>
              <a:rPr lang="en-US" dirty="0"/>
              <a:t>pppoe_0000_0</a:t>
            </a:r>
            <a:r>
              <a:rPr lang="en-US" dirty="0" smtClean="0"/>
              <a:t>.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dirty="0" smtClean="0"/>
              <a:t>RDA</a:t>
            </a:r>
            <a:r>
              <a:rPr lang="zh-CN" altLang="en-US" dirty="0" smtClean="0"/>
              <a:t>客</a:t>
            </a:r>
            <a:r>
              <a:rPr lang="zh-CN" altLang="en-US" dirty="0"/>
              <a:t>户端</a:t>
            </a:r>
            <a:r>
              <a:rPr lang="en-US" dirty="0"/>
              <a:t>Hosts</a:t>
            </a:r>
            <a:r>
              <a:rPr lang="zh-CN" altLang="en-US" dirty="0"/>
              <a:t>页面，右键点击</a:t>
            </a:r>
            <a:r>
              <a:rPr lang="en-US" dirty="0"/>
              <a:t>FTP/HTTP/UDP Server，</a:t>
            </a:r>
            <a:r>
              <a:rPr lang="zh-CN" altLang="en-US" dirty="0"/>
              <a:t>选择</a:t>
            </a:r>
            <a:r>
              <a:rPr lang="en-US" dirty="0"/>
              <a:t>Ping From；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如何调</a:t>
            </a:r>
            <a:r>
              <a:rPr lang="zh-CN" altLang="en-US" dirty="0" smtClean="0"/>
              <a:t>试</a:t>
            </a:r>
            <a:r>
              <a:rPr lang="en-US" altLang="zh-CN" dirty="0" smtClean="0"/>
              <a:t>RDA</a:t>
            </a:r>
            <a:r>
              <a:rPr lang="zh-CN" altLang="en-US" dirty="0" smtClean="0"/>
              <a:t>业</a:t>
            </a:r>
            <a:r>
              <a:rPr lang="zh-CN" altLang="en-US" dirty="0"/>
              <a:t>务不通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667000"/>
            <a:ext cx="5486400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5298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选择</a:t>
            </a:r>
            <a:r>
              <a:rPr lang="en-US" dirty="0"/>
              <a:t>Entity type</a:t>
            </a:r>
            <a:r>
              <a:rPr lang="zh-CN" altLang="en-US" dirty="0"/>
              <a:t>为</a:t>
            </a:r>
            <a:r>
              <a:rPr lang="en-US" dirty="0"/>
              <a:t>Host，</a:t>
            </a:r>
            <a:r>
              <a:rPr lang="zh-CN" altLang="en-US" dirty="0"/>
              <a:t>然后点击</a:t>
            </a:r>
            <a:r>
              <a:rPr lang="en-US" dirty="0"/>
              <a:t>IP address</a:t>
            </a:r>
            <a:r>
              <a:rPr lang="zh-CN" altLang="en-US" dirty="0"/>
              <a:t>右边的小图</a:t>
            </a:r>
            <a:r>
              <a:rPr lang="zh-CN" altLang="en-US" dirty="0" smtClean="0"/>
              <a:t>标；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如何调试</a:t>
            </a:r>
            <a:r>
              <a:rPr lang="en-US" altLang="zh-CN" dirty="0"/>
              <a:t>RDA</a:t>
            </a:r>
            <a:r>
              <a:rPr lang="zh-CN" altLang="en-US" dirty="0"/>
              <a:t>业务不通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pic>
        <p:nvPicPr>
          <p:cNvPr id="6146" name="Picture 2" descr="SNAGHTML157b7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68" y="1676400"/>
            <a:ext cx="36378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3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选择</a:t>
            </a:r>
            <a:r>
              <a:rPr lang="en-US" dirty="0"/>
              <a:t>Host</a:t>
            </a:r>
            <a:r>
              <a:rPr lang="zh-CN" altLang="en-US" dirty="0"/>
              <a:t>为</a:t>
            </a:r>
            <a:r>
              <a:rPr lang="en-US" dirty="0"/>
              <a:t>Gateway；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如何调试</a:t>
            </a:r>
            <a:r>
              <a:rPr lang="en-US" altLang="zh-CN" dirty="0"/>
              <a:t>RDA</a:t>
            </a:r>
            <a:r>
              <a:rPr lang="zh-CN" altLang="en-US" dirty="0"/>
              <a:t>业务不通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pic>
        <p:nvPicPr>
          <p:cNvPr id="7170" name="Picture 2" descr="SNAGHTML1585d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506288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SNAGHTML15968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18" y="1676400"/>
            <a:ext cx="34618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3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确保从</a:t>
            </a:r>
            <a:r>
              <a:rPr lang="en-US" dirty="0"/>
              <a:t>FTP/HTTP/UDP Server</a:t>
            </a:r>
            <a:r>
              <a:rPr lang="zh-CN" altLang="en-US" dirty="0"/>
              <a:t>可以</a:t>
            </a:r>
            <a:r>
              <a:rPr lang="en-US" dirty="0"/>
              <a:t>Ping</a:t>
            </a:r>
            <a:r>
              <a:rPr lang="zh-CN" altLang="en-US" dirty="0"/>
              <a:t>通</a:t>
            </a:r>
            <a:r>
              <a:rPr lang="en-US" dirty="0"/>
              <a:t>Gateway</a:t>
            </a:r>
            <a:r>
              <a:rPr lang="en-US" dirty="0" smtClean="0"/>
              <a:t>；</a:t>
            </a:r>
          </a:p>
          <a:p>
            <a:pPr marL="571500" lvl="1" indent="0">
              <a:buNone/>
            </a:pPr>
            <a:endParaRPr lang="en-US" sz="1800" dirty="0"/>
          </a:p>
          <a:p>
            <a:pPr marL="571500" lvl="1" indent="0">
              <a:buNone/>
            </a:pPr>
            <a:endParaRPr lang="en-US" sz="1800" dirty="0" smtClean="0"/>
          </a:p>
          <a:p>
            <a:pPr marL="571500" lvl="1" indent="0">
              <a:buNone/>
            </a:pPr>
            <a:endParaRPr lang="en-US" sz="1800" dirty="0"/>
          </a:p>
          <a:p>
            <a:pPr marL="571500" lvl="1" indent="0">
              <a:buNone/>
            </a:pPr>
            <a:endParaRPr lang="en-US" sz="1800" dirty="0" smtClean="0"/>
          </a:p>
          <a:p>
            <a:pPr marL="571500" lvl="1" indent="0">
              <a:buNone/>
            </a:pPr>
            <a:endParaRPr lang="en-US" sz="1800" dirty="0"/>
          </a:p>
          <a:p>
            <a:pPr marL="571500" lvl="1" indent="0">
              <a:buNone/>
            </a:pPr>
            <a:endParaRPr lang="en-US" sz="1800" dirty="0" smtClean="0"/>
          </a:p>
          <a:p>
            <a:pPr marL="571500" lvl="1" indent="0">
              <a:buNone/>
            </a:pPr>
            <a:endParaRPr lang="en-US" sz="1800" dirty="0"/>
          </a:p>
          <a:p>
            <a:pPr marL="571500" lvl="1" indent="0">
              <a:buNone/>
            </a:pPr>
            <a:endParaRPr lang="en-US" sz="1800" dirty="0" smtClean="0"/>
          </a:p>
          <a:p>
            <a:pPr marL="571500" lvl="1" indent="0">
              <a:buNone/>
            </a:pPr>
            <a:endParaRPr lang="en-US" sz="1800" dirty="0"/>
          </a:p>
          <a:p>
            <a:pPr marL="5715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同</a:t>
            </a:r>
            <a:r>
              <a:rPr lang="zh-CN" altLang="en-US" dirty="0"/>
              <a:t>理，请确认从</a:t>
            </a:r>
            <a:r>
              <a:rPr lang="en-US" dirty="0"/>
              <a:t>FTP/HTTP/UDP Server</a:t>
            </a:r>
            <a:r>
              <a:rPr lang="zh-CN" altLang="en-US" dirty="0"/>
              <a:t>可以 </a:t>
            </a:r>
            <a:r>
              <a:rPr lang="en-US" dirty="0"/>
              <a:t>Ping</a:t>
            </a:r>
            <a:r>
              <a:rPr lang="zh-CN" altLang="en-US" dirty="0"/>
              <a:t>通</a:t>
            </a:r>
            <a:r>
              <a:rPr lang="en-US" dirty="0"/>
              <a:t>pppoe_0000_0</a:t>
            </a:r>
            <a:r>
              <a:rPr lang="en-US" dirty="0" smtClean="0"/>
              <a:t>；</a:t>
            </a:r>
          </a:p>
          <a:p>
            <a:r>
              <a:rPr lang="zh-CN" altLang="en-US" dirty="0"/>
              <a:t>如果</a:t>
            </a:r>
            <a:r>
              <a:rPr lang="en-US" dirty="0"/>
              <a:t>FTP/HTTP/UDP Server</a:t>
            </a:r>
            <a:r>
              <a:rPr lang="zh-CN" altLang="en-US" dirty="0"/>
              <a:t>无法</a:t>
            </a:r>
            <a:r>
              <a:rPr lang="en-US" dirty="0"/>
              <a:t>Ping</a:t>
            </a:r>
            <a:r>
              <a:rPr lang="zh-CN" altLang="en-US" dirty="0"/>
              <a:t>通</a:t>
            </a:r>
            <a:r>
              <a:rPr lang="en-US" dirty="0"/>
              <a:t>Gateway，</a:t>
            </a:r>
            <a:r>
              <a:rPr lang="zh-CN" altLang="en-US" dirty="0"/>
              <a:t>请确认：</a:t>
            </a:r>
            <a:endParaRPr lang="en-US" altLang="zh-CN" dirty="0"/>
          </a:p>
          <a:p>
            <a:pPr lvl="1"/>
            <a:r>
              <a:rPr lang="en-US" dirty="0"/>
              <a:t>Gateway</a:t>
            </a:r>
            <a:r>
              <a:rPr lang="zh-CN" altLang="en-US" dirty="0"/>
              <a:t>是否可</a:t>
            </a:r>
            <a:r>
              <a:rPr lang="en-US" dirty="0"/>
              <a:t>Ping；</a:t>
            </a:r>
          </a:p>
          <a:p>
            <a:pPr lvl="1"/>
            <a:r>
              <a:rPr lang="en-US" dirty="0"/>
              <a:t>Gateway/FTP/HTTP/UDP Server IP</a:t>
            </a:r>
            <a:r>
              <a:rPr lang="zh-CN" altLang="en-US" dirty="0"/>
              <a:t>及子网掩码是否配置正确</a:t>
            </a:r>
            <a:r>
              <a:rPr lang="zh-CN" altLang="en-US" dirty="0" smtClean="0"/>
              <a:t>；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如何调试</a:t>
            </a:r>
            <a:r>
              <a:rPr lang="en-US" altLang="zh-CN" dirty="0"/>
              <a:t>RDA</a:t>
            </a:r>
            <a:r>
              <a:rPr lang="zh-CN" altLang="en-US" dirty="0"/>
              <a:t>业务不通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8194" name="Picture 2" descr="SNAGHTML159cc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494338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0133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尝</a:t>
            </a:r>
            <a:r>
              <a:rPr lang="zh-CN" altLang="en-US" dirty="0"/>
              <a:t>试找一台电脑，把</a:t>
            </a:r>
            <a:r>
              <a:rPr lang="en-US" dirty="0"/>
              <a:t>IP</a:t>
            </a:r>
            <a:r>
              <a:rPr lang="zh-CN" altLang="en-US" dirty="0"/>
              <a:t>配置为</a:t>
            </a:r>
            <a:r>
              <a:rPr lang="en-US" dirty="0"/>
              <a:t>Gateway</a:t>
            </a:r>
            <a:r>
              <a:rPr lang="zh-CN" altLang="en-US" dirty="0"/>
              <a:t>的</a:t>
            </a:r>
            <a:r>
              <a:rPr lang="en-US" dirty="0"/>
              <a:t>IP，</a:t>
            </a:r>
            <a:r>
              <a:rPr lang="zh-CN" altLang="en-US" dirty="0"/>
              <a:t>然后连接</a:t>
            </a:r>
            <a:r>
              <a:rPr lang="zh-CN" altLang="en-US" dirty="0" smtClean="0"/>
              <a:t>到</a:t>
            </a:r>
            <a:r>
              <a:rPr lang="en-US" altLang="zh-CN" dirty="0" smtClean="0"/>
              <a:t>VLAN Hub</a:t>
            </a:r>
            <a:r>
              <a:rPr lang="zh-CN" altLang="en-US" dirty="0" smtClean="0"/>
              <a:t>对应的</a:t>
            </a:r>
            <a:r>
              <a:rPr lang="en-US" altLang="zh-CN" dirty="0" err="1" smtClean="0"/>
              <a:t>SGi</a:t>
            </a:r>
            <a:r>
              <a:rPr lang="zh-CN" altLang="en-US" dirty="0" smtClean="0"/>
              <a:t>口，</a:t>
            </a:r>
            <a:r>
              <a:rPr lang="zh-CN" altLang="en-US" dirty="0"/>
              <a:t>确认能否从</a:t>
            </a:r>
            <a:r>
              <a:rPr lang="en-US" dirty="0"/>
              <a:t>FTP/HTTP/UDP Server Ping</a:t>
            </a:r>
            <a:r>
              <a:rPr lang="zh-CN" altLang="en-US" dirty="0"/>
              <a:t>通这个</a:t>
            </a:r>
            <a:r>
              <a:rPr lang="en-US" dirty="0"/>
              <a:t>IP，</a:t>
            </a:r>
            <a:r>
              <a:rPr lang="zh-CN" altLang="en-US" dirty="0"/>
              <a:t>以确定是</a:t>
            </a:r>
            <a:r>
              <a:rPr lang="en-US" dirty="0"/>
              <a:t>Gateway</a:t>
            </a:r>
            <a:r>
              <a:rPr lang="zh-CN" altLang="en-US" dirty="0"/>
              <a:t>还是</a:t>
            </a:r>
            <a:r>
              <a:rPr lang="en-US" dirty="0"/>
              <a:t>Gateway</a:t>
            </a:r>
            <a:r>
              <a:rPr lang="zh-CN" altLang="en-US" dirty="0" smtClean="0"/>
              <a:t>与</a:t>
            </a:r>
            <a:r>
              <a:rPr lang="en-US" dirty="0" err="1" smtClean="0"/>
              <a:t>SG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连</a:t>
            </a:r>
            <a:r>
              <a:rPr lang="zh-CN" altLang="en-US" dirty="0"/>
              <a:t>接网线引起的异常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如果</a:t>
            </a:r>
            <a:r>
              <a:rPr lang="en-US" dirty="0"/>
              <a:t>FTP/HTTP/UDP Server</a:t>
            </a:r>
            <a:r>
              <a:rPr lang="zh-CN" altLang="en-US" dirty="0"/>
              <a:t>都能</a:t>
            </a:r>
            <a:r>
              <a:rPr lang="en-US" dirty="0"/>
              <a:t>Ping</a:t>
            </a:r>
            <a:r>
              <a:rPr lang="zh-CN" altLang="en-US" dirty="0"/>
              <a:t>通</a:t>
            </a:r>
            <a:r>
              <a:rPr lang="en-US" dirty="0"/>
              <a:t>Gateway</a:t>
            </a:r>
            <a:r>
              <a:rPr lang="zh-CN" altLang="en-US" dirty="0"/>
              <a:t>和</a:t>
            </a:r>
            <a:r>
              <a:rPr lang="en-US" dirty="0"/>
              <a:t>pppoe_0000_0，</a:t>
            </a:r>
            <a:r>
              <a:rPr lang="zh-CN" altLang="en-US" dirty="0"/>
              <a:t>但是</a:t>
            </a:r>
            <a:r>
              <a:rPr lang="en-US" dirty="0" err="1"/>
              <a:t>Shenick</a:t>
            </a:r>
            <a:r>
              <a:rPr lang="zh-CN" altLang="en-US" dirty="0"/>
              <a:t>依然业务不通，请检查</a:t>
            </a:r>
            <a:r>
              <a:rPr lang="en-US" dirty="0"/>
              <a:t>FTP/HTTP/UDP Server</a:t>
            </a:r>
            <a:r>
              <a:rPr lang="zh-CN" altLang="en-US" dirty="0"/>
              <a:t>属性所配置的</a:t>
            </a:r>
            <a:r>
              <a:rPr lang="en-US" dirty="0"/>
              <a:t>MTU</a:t>
            </a:r>
            <a:r>
              <a:rPr lang="zh-CN" altLang="en-US" dirty="0"/>
              <a:t>是否超过了</a:t>
            </a:r>
            <a:r>
              <a:rPr lang="en-US" dirty="0"/>
              <a:t>EPC/</a:t>
            </a:r>
            <a:r>
              <a:rPr lang="en-US" dirty="0" err="1"/>
              <a:t>eNB</a:t>
            </a:r>
            <a:r>
              <a:rPr lang="zh-CN" altLang="en-US" dirty="0"/>
              <a:t>配置的</a:t>
            </a:r>
            <a:r>
              <a:rPr lang="en-US" dirty="0" smtClean="0"/>
              <a:t>MTU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如何调试</a:t>
            </a:r>
            <a:r>
              <a:rPr lang="en-US" altLang="zh-CN" dirty="0"/>
              <a:t>RDA</a:t>
            </a:r>
            <a:r>
              <a:rPr lang="zh-CN" altLang="en-US" dirty="0"/>
              <a:t>业务不通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pic>
        <p:nvPicPr>
          <p:cNvPr id="8" name="Picture 2" descr="SNAGHTML15a8c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30454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5175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比如</a:t>
            </a:r>
            <a:r>
              <a:rPr lang="en-US" altLang="zh-CN" dirty="0"/>
              <a:t>VoIP</a:t>
            </a:r>
            <a:r>
              <a:rPr lang="zh-CN" altLang="en-US" dirty="0"/>
              <a:t>测试中，有些问题会随机出现在某些</a:t>
            </a:r>
            <a:r>
              <a:rPr lang="en-US" altLang="zh-CN" dirty="0"/>
              <a:t>UE</a:t>
            </a:r>
            <a:r>
              <a:rPr lang="zh-CN" altLang="en-US" dirty="0"/>
              <a:t>上，如果问题出现之后再到对应的</a:t>
            </a:r>
            <a:r>
              <a:rPr lang="en-US" altLang="zh-CN" dirty="0"/>
              <a:t>Application</a:t>
            </a:r>
            <a:r>
              <a:rPr lang="zh-CN" altLang="en-US" dirty="0"/>
              <a:t>上抓取</a:t>
            </a:r>
            <a:r>
              <a:rPr lang="en-US" altLang="zh-CN" dirty="0"/>
              <a:t>PDU</a:t>
            </a:r>
            <a:r>
              <a:rPr lang="zh-CN" altLang="en-US" dirty="0"/>
              <a:t>，将不能抓到出问题时的</a:t>
            </a:r>
            <a:r>
              <a:rPr lang="en-US" altLang="zh-CN" dirty="0"/>
              <a:t>log</a:t>
            </a:r>
            <a:r>
              <a:rPr lang="zh-CN" altLang="en-US" dirty="0"/>
              <a:t>，如果提前抓取，又不确定问题会出现在哪些</a:t>
            </a:r>
            <a:r>
              <a:rPr lang="en-US" altLang="zh-CN" dirty="0"/>
              <a:t>UE</a:t>
            </a:r>
            <a:r>
              <a:rPr lang="zh-CN" altLang="en-US" dirty="0"/>
              <a:t>上。对于这种情况，可以随意选择一个</a:t>
            </a:r>
            <a:r>
              <a:rPr lang="en-US" altLang="zh-CN" dirty="0"/>
              <a:t>UE</a:t>
            </a:r>
            <a:r>
              <a:rPr lang="zh-CN" altLang="en-US" dirty="0"/>
              <a:t>的</a:t>
            </a:r>
            <a:r>
              <a:rPr lang="en-US" altLang="zh-CN" dirty="0"/>
              <a:t>Application</a:t>
            </a:r>
            <a:r>
              <a:rPr lang="zh-CN" altLang="en-US" dirty="0"/>
              <a:t>然后在抓取</a:t>
            </a:r>
            <a:r>
              <a:rPr lang="en-US" altLang="zh-CN" dirty="0"/>
              <a:t>PDU</a:t>
            </a:r>
            <a:r>
              <a:rPr lang="zh-CN" altLang="en-US" dirty="0"/>
              <a:t>时去掉对于源和目标</a:t>
            </a:r>
            <a:r>
              <a:rPr lang="en-US" altLang="zh-CN" dirty="0"/>
              <a:t>IP</a:t>
            </a:r>
            <a:r>
              <a:rPr lang="zh-CN" altLang="en-US" dirty="0"/>
              <a:t>地址的限制，这样就可以抓取所有</a:t>
            </a:r>
            <a:r>
              <a:rPr lang="en-US" altLang="zh-CN" dirty="0"/>
              <a:t>UE</a:t>
            </a:r>
            <a:r>
              <a:rPr lang="zh-CN" altLang="en-US" dirty="0"/>
              <a:t>的</a:t>
            </a:r>
            <a:r>
              <a:rPr lang="en-US" altLang="zh-CN" dirty="0"/>
              <a:t>log</a:t>
            </a:r>
            <a:r>
              <a:rPr lang="zh-CN" altLang="en-US" dirty="0"/>
              <a:t>了，问题出现之后，再在</a:t>
            </a:r>
            <a:r>
              <a:rPr lang="en-US" altLang="zh-CN" dirty="0" err="1"/>
              <a:t>WiresharK</a:t>
            </a:r>
            <a:r>
              <a:rPr lang="zh-CN" altLang="en-US" dirty="0"/>
              <a:t>内过滤出对应</a:t>
            </a:r>
            <a:r>
              <a:rPr lang="en-US" altLang="zh-CN" dirty="0"/>
              <a:t>UE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地址就可以了。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无法抓取有效的出问题</a:t>
            </a:r>
            <a:r>
              <a:rPr lang="en-US" dirty="0"/>
              <a:t>UE</a:t>
            </a:r>
            <a:r>
              <a:rPr lang="zh-CN" altLang="en-US" dirty="0"/>
              <a:t>的</a:t>
            </a:r>
            <a:r>
              <a:rPr lang="en-US" dirty="0"/>
              <a:t>PDU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16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Data Apps Overview.pptx</a:t>
            </a:r>
            <a:endParaRPr lang="en-US" dirty="0" smtClean="0"/>
          </a:p>
          <a:p>
            <a:r>
              <a:rPr lang="en-US" dirty="0"/>
              <a:t>RDA_D500-D1000.pptx</a:t>
            </a:r>
            <a:endParaRPr lang="en-US" dirty="0" smtClean="0"/>
          </a:p>
          <a:p>
            <a:r>
              <a:rPr lang="en-US" dirty="0"/>
              <a:t>TTK780_001_Issue_3.pdf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3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graphicFrame>
        <p:nvGraphicFramePr>
          <p:cNvPr id="9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14055"/>
              </p:ext>
            </p:extLst>
          </p:nvPr>
        </p:nvGraphicFramePr>
        <p:xfrm>
          <a:off x="457200" y="1371600"/>
          <a:ext cx="8162925" cy="4881567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10/05/2016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29/05/2016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Corey/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Sining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0.3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21/06/2016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Klein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0.4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25/07/2016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Update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0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3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Statistic Groups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22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Thresholds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4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>
                <a:latin typeface="Arial" pitchFamily="34" charset="0"/>
                <a:cs typeface="Arial" pitchFamily="34" charset="0"/>
              </a:rPr>
              <a:t>创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建脚本（</a:t>
            </a: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Provisioning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）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en-US" altLang="zh-CN" dirty="0" smtClean="0">
                <a:solidFill>
                  <a:schemeClr val="tx2"/>
                </a:solidFill>
              </a:rPr>
              <a:t>ython</a:t>
            </a:r>
            <a:r>
              <a:rPr lang="zh-CN" altLang="en-US" dirty="0" smtClean="0">
                <a:solidFill>
                  <a:schemeClr val="tx2"/>
                </a:solidFill>
              </a:rPr>
              <a:t>安装和设置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RDA P</a:t>
            </a:r>
            <a:r>
              <a:rPr lang="en-US" altLang="zh-CN" dirty="0" smtClean="0">
                <a:solidFill>
                  <a:schemeClr val="tx2"/>
                </a:solidFill>
              </a:rPr>
              <a:t>rovisioning</a:t>
            </a:r>
          </a:p>
          <a:p>
            <a:r>
              <a:rPr lang="zh-CN" altLang="en-US" dirty="0" smtClean="0">
                <a:solidFill>
                  <a:schemeClr val="tx2"/>
                </a:solidFill>
              </a:rPr>
              <a:t>导入和导出脚本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8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altLang="zh-CN" dirty="0">
                <a:solidFill>
                  <a:schemeClr val="tx2"/>
                </a:solidFill>
              </a:rPr>
              <a:t>ython</a:t>
            </a:r>
            <a:r>
              <a:rPr lang="zh-CN" altLang="en-US" dirty="0">
                <a:solidFill>
                  <a:schemeClr val="tx2"/>
                </a:solidFill>
              </a:rPr>
              <a:t>安装和设置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Provisioning</a:t>
            </a:r>
            <a:r>
              <a:rPr lang="en-US" altLang="zh-CN" dirty="0"/>
              <a:t> </a:t>
            </a:r>
            <a:r>
              <a:rPr lang="zh-CN" altLang="en-US" dirty="0" smtClean="0"/>
              <a:t>：通过配置文件（</a:t>
            </a:r>
            <a:r>
              <a:rPr lang="en-US" altLang="zh-CN" dirty="0" smtClean="0"/>
              <a:t>tm500.xml</a:t>
            </a:r>
            <a:r>
              <a:rPr lang="zh-CN" altLang="en-US" dirty="0" smtClean="0"/>
              <a:t>），用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批量生成</a:t>
            </a:r>
            <a:r>
              <a:rPr lang="en-US" dirty="0"/>
              <a:t>RDA</a:t>
            </a:r>
            <a:r>
              <a:rPr lang="zh-CN" altLang="en-US" dirty="0"/>
              <a:t>脚本，</a:t>
            </a:r>
            <a:r>
              <a:rPr lang="zh-CN" altLang="en-US" dirty="0" smtClean="0"/>
              <a:t>这</a:t>
            </a:r>
            <a:r>
              <a:rPr lang="zh-CN" altLang="en-US" dirty="0"/>
              <a:t>个过</a:t>
            </a:r>
            <a:r>
              <a:rPr lang="zh-CN" altLang="en-US" dirty="0" smtClean="0"/>
              <a:t>程称为</a:t>
            </a:r>
            <a:r>
              <a:rPr lang="en-US" altLang="zh-CN" dirty="0" smtClean="0"/>
              <a:t>Provisioning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脑运行环</a:t>
            </a:r>
            <a:r>
              <a:rPr lang="zh-CN" altLang="en-US" dirty="0"/>
              <a:t>境配置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依次下载安装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相关软件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python-2.7.5.msi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pywin32-214.win32-py2.7.exe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4"/>
              </a:rPr>
              <a:t>wxPython2.8-win32-unicode-2.8.12.1-py27.exe</a:t>
            </a:r>
            <a:endParaRPr lang="en-US" altLang="zh-CN" dirty="0"/>
          </a:p>
          <a:p>
            <a:pPr lvl="2"/>
            <a:r>
              <a:rPr lang="en-US" altLang="zh-CN" dirty="0">
                <a:hlinkClick r:id="rId5"/>
              </a:rPr>
              <a:t>xlrd-0.7.9.win32.exe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安装路径（</a:t>
            </a:r>
            <a:r>
              <a:rPr lang="en-US" altLang="zh-CN" dirty="0"/>
              <a:t> C:\</a:t>
            </a:r>
            <a:r>
              <a:rPr lang="en-US" altLang="zh-CN" dirty="0" smtClean="0"/>
              <a:t>Python27\</a:t>
            </a:r>
            <a:r>
              <a:rPr lang="zh-CN" altLang="en-US" dirty="0" smtClean="0"/>
              <a:t>）至系统的环境变量。</a:t>
            </a:r>
            <a:endParaRPr lang="en-US" altLang="zh-CN" dirty="0" smtClean="0"/>
          </a:p>
          <a:p>
            <a:pPr lvl="2"/>
            <a:r>
              <a:rPr lang="zh-CN" altLang="en-US" dirty="0"/>
              <a:t>右</a:t>
            </a:r>
            <a:r>
              <a:rPr lang="zh-CN" altLang="en-US" dirty="0" smtClean="0"/>
              <a:t>键点击“我的电脑”，选择“属性”；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选择“高级” </a:t>
            </a:r>
            <a:r>
              <a:rPr lang="en-US" altLang="zh-CN" dirty="0" smtClean="0"/>
              <a:t>-&gt; “</a:t>
            </a:r>
            <a:r>
              <a:rPr lang="zh-CN" altLang="en-US" dirty="0" smtClean="0"/>
              <a:t>环境变量</a:t>
            </a:r>
            <a:r>
              <a:rPr lang="en-US" altLang="zh-CN" dirty="0" smtClean="0"/>
              <a:t>”</a:t>
            </a:r>
          </a:p>
          <a:p>
            <a:pPr marL="1047750" lvl="2" indent="0">
              <a:buNone/>
            </a:pPr>
            <a:endParaRPr lang="en-US" altLang="zh-CN" sz="1600" i="1" dirty="0" smtClean="0"/>
          </a:p>
          <a:p>
            <a:pPr marL="1047750" lvl="2" indent="0">
              <a:buNone/>
            </a:pPr>
            <a:r>
              <a:rPr lang="zh-CN" altLang="en-US" sz="1600" i="1" dirty="0" smtClean="0"/>
              <a:t>注意：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 smtClean="0"/>
              <a:t>和</a:t>
            </a:r>
            <a:r>
              <a:rPr lang="en-US" altLang="zh-CN" sz="1600" i="1" dirty="0" smtClean="0"/>
              <a:t>Win10</a:t>
            </a:r>
            <a:r>
              <a:rPr lang="zh-CN" altLang="en-US" sz="1600" i="1" dirty="0" smtClean="0"/>
              <a:t>对应的环境变量配置界面略有区别。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altLang="zh-CN" dirty="0">
                <a:solidFill>
                  <a:schemeClr val="tx2"/>
                </a:solidFill>
              </a:rPr>
              <a:t>ython</a:t>
            </a:r>
            <a:r>
              <a:rPr lang="zh-CN" altLang="en-US" dirty="0">
                <a:solidFill>
                  <a:schemeClr val="tx2"/>
                </a:solidFill>
              </a:rPr>
              <a:t>安装和设置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49361"/>
            <a:ext cx="4160837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7" y="1249361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5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CUE TM500</a:t>
            </a:r>
            <a:r>
              <a:rPr lang="zh-CN" altLang="en-US" dirty="0" smtClean="0"/>
              <a:t>软件的安装目录下都有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模板，例如：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Win7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的</a:t>
            </a:r>
            <a:r>
              <a:rPr lang="en-US" altLang="zh-CN" dirty="0"/>
              <a:t>C:\Program </a:t>
            </a:r>
            <a:r>
              <a:rPr lang="en-US" altLang="zh-CN" dirty="0" smtClean="0"/>
              <a:t>Files\</a:t>
            </a:r>
            <a:r>
              <a:rPr lang="zh-CN" altLang="en-US" dirty="0" smtClean="0"/>
              <a:t>和</a:t>
            </a:r>
            <a:r>
              <a:rPr lang="en-US" altLang="zh-CN" dirty="0"/>
              <a:t>C:\Program Files (x86</a:t>
            </a:r>
            <a:r>
              <a:rPr lang="en-US" altLang="zh-CN" dirty="0" smtClean="0"/>
              <a:t>)\</a:t>
            </a:r>
            <a:r>
              <a:rPr lang="zh-CN" altLang="en-US" dirty="0" smtClean="0"/>
              <a:t>目录下的操作需要管理员权限，所以请把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拷贝到其它路径再进行修改及其它操作。</a:t>
            </a:r>
            <a:endParaRPr lang="en-US" altLang="zh-CN" dirty="0" smtClean="0"/>
          </a:p>
          <a:p>
            <a:r>
              <a:rPr lang="zh-CN" altLang="en-US" dirty="0" smtClean="0"/>
              <a:t>根据测试需求，有两个文件需要更新</a:t>
            </a:r>
            <a:endParaRPr lang="en-US" altLang="zh-CN" dirty="0" smtClean="0"/>
          </a:p>
          <a:p>
            <a:pPr lvl="1"/>
            <a:r>
              <a:rPr lang="en-US" dirty="0" smtClean="0"/>
              <a:t>live.bat</a:t>
            </a:r>
          </a:p>
          <a:p>
            <a:pPr lvl="1"/>
            <a:r>
              <a:rPr lang="en-US" dirty="0" smtClean="0"/>
              <a:t>TM500.xml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096000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08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live.bat: </a:t>
            </a:r>
            <a:r>
              <a:rPr lang="zh-CN" altLang="en-US" dirty="0" smtClean="0"/>
              <a:t>批处理文件，配置基本环境变量，调用</a:t>
            </a:r>
            <a:r>
              <a:rPr lang="en-US" altLang="zh-CN" dirty="0" smtClean="0"/>
              <a:t>shenick.py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脚本。</a:t>
            </a:r>
            <a:r>
              <a:rPr lang="zh-CN" altLang="en-US" dirty="0"/>
              <a:t>需</a:t>
            </a:r>
            <a:r>
              <a:rPr lang="zh-CN" altLang="en-US" dirty="0" smtClean="0"/>
              <a:t>要更新以下信息：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aflx_ip_addr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RDA 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aflx_group_name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脚本名字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aflx_part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Partition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live.bat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06133"/>
            <a:ext cx="3868959" cy="39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492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TM500.xml: RDA</a:t>
            </a:r>
            <a:r>
              <a:rPr lang="zh-CN" altLang="en-US" dirty="0" smtClean="0"/>
              <a:t>配置文件，</a:t>
            </a:r>
            <a:r>
              <a:rPr lang="en-US" altLang="zh-CN" dirty="0" smtClean="0"/>
              <a:t>live.bat</a:t>
            </a:r>
            <a:r>
              <a:rPr lang="zh-CN" altLang="en-US" dirty="0" smtClean="0"/>
              <a:t>将根据此配置文件生成相应的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脚本并自动上传至</a:t>
            </a:r>
            <a:r>
              <a:rPr lang="en-US" altLang="zh-CN" dirty="0" smtClean="0"/>
              <a:t>RDA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配置文件主要包含以下模块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TM500.xml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667000"/>
            <a:ext cx="57308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6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建</a:t>
            </a:r>
            <a:r>
              <a:rPr lang="zh-CN" altLang="en-US" dirty="0" smtClean="0"/>
              <a:t>议更新如下配置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Use_Scaled_Entities</a:t>
            </a:r>
            <a:endParaRPr lang="en-US" altLang="zh-CN" dirty="0" smtClean="0"/>
          </a:p>
          <a:p>
            <a:pPr lvl="1"/>
            <a:r>
              <a:rPr lang="en-US" altLang="zh-CN" dirty="0" err="1"/>
              <a:t>Background_Ping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本配置信息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2" y="1816101"/>
            <a:ext cx="8580437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95800"/>
            <a:ext cx="50069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Real Data Application </a:t>
            </a:r>
            <a:r>
              <a:rPr lang="en-US" alt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RDA)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概述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TM500 &amp; RDA</a:t>
            </a:r>
            <a:r>
              <a:rPr lang="zh-CN" alt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集成测试环境</a:t>
            </a:r>
            <a:endParaRPr lang="en-US" altLang="zh-CN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altLang="zh-CN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RDA</a:t>
            </a:r>
            <a:r>
              <a:rPr lang="zh-CN" alt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产品架构及简介</a:t>
            </a:r>
            <a:endParaRPr lang="en-US" altLang="zh-CN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altLang="zh-CN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RDA</a:t>
            </a:r>
            <a:r>
              <a:rPr lang="zh-CN" alt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环境连线</a:t>
            </a:r>
            <a:endParaRPr lang="en-US" altLang="zh-CN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altLang="zh-CN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RDA</a:t>
            </a:r>
            <a:r>
              <a:rPr lang="zh-CN" alt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客</a:t>
            </a:r>
            <a:r>
              <a:rPr lang="zh-CN" altLang="en-US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户端</a:t>
            </a:r>
            <a:endParaRPr lang="en-US" altLang="zh-CN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n-US" alt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请根据测试需求及环境更新如下配置</a:t>
            </a:r>
            <a:endParaRPr lang="en-US" altLang="zh-CN" dirty="0" smtClean="0"/>
          </a:p>
          <a:p>
            <a:pPr lvl="1"/>
            <a:r>
              <a:rPr lang="en-US" dirty="0" err="1" smtClean="0"/>
              <a:t>Total_UEs</a:t>
            </a:r>
            <a:endParaRPr lang="en-US" dirty="0" smtClean="0"/>
          </a:p>
          <a:p>
            <a:pPr lvl="1"/>
            <a:r>
              <a:rPr lang="en-US" dirty="0" err="1" smtClean="0"/>
              <a:t>PDNs_per_UE</a:t>
            </a:r>
            <a:endParaRPr lang="en-US" dirty="0" smtClean="0"/>
          </a:p>
          <a:p>
            <a:pPr lvl="1"/>
            <a:r>
              <a:rPr lang="en-US" dirty="0" smtClean="0"/>
              <a:t>LAN_IP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业务口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地址，用于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拨号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果是</a:t>
            </a:r>
            <a:r>
              <a:rPr lang="en-US" altLang="zh-CN" dirty="0" err="1" smtClean="0"/>
              <a:t>VoLTE</a:t>
            </a:r>
            <a:r>
              <a:rPr lang="zh-CN" altLang="en-US" dirty="0"/>
              <a:t>相</a:t>
            </a:r>
            <a:r>
              <a:rPr lang="zh-CN" altLang="en-US" dirty="0" smtClean="0"/>
              <a:t>关测试的话，一般建立两个</a:t>
            </a:r>
            <a:r>
              <a:rPr lang="en-US" altLang="zh-CN" dirty="0" smtClean="0"/>
              <a:t>APN</a:t>
            </a:r>
            <a:r>
              <a:rPr lang="zh-CN" altLang="en-US" dirty="0" smtClean="0"/>
              <a:t>，配置更新如下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413861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" y="4800600"/>
            <a:ext cx="3856037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758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模板默认配置（</a:t>
            </a:r>
            <a:r>
              <a:rPr lang="en-US" altLang="zh-CN" dirty="0" smtClean="0"/>
              <a:t>IPv4</a:t>
            </a:r>
            <a:r>
              <a:rPr lang="zh-CN" altLang="en-US" dirty="0" smtClean="0"/>
              <a:t>），建议采用默认配置。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模板默认配置（</a:t>
            </a:r>
            <a:r>
              <a:rPr lang="en-US" altLang="zh-CN" dirty="0" smtClean="0"/>
              <a:t>IPv6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如果是</a:t>
            </a:r>
            <a:r>
              <a:rPr lang="en-US" altLang="zh-CN" dirty="0" smtClean="0"/>
              <a:t>IPv6 </a:t>
            </a:r>
            <a:r>
              <a:rPr lang="en-US" altLang="zh-CN" dirty="0" err="1" smtClean="0"/>
              <a:t>VoLTE</a:t>
            </a:r>
            <a:r>
              <a:rPr lang="en-US" altLang="zh-CN" dirty="0" smtClean="0"/>
              <a:t> UE</a:t>
            </a:r>
            <a:r>
              <a:rPr lang="zh-CN" altLang="en-US" dirty="0" smtClean="0"/>
              <a:t>的话，第二个</a:t>
            </a:r>
            <a:r>
              <a:rPr lang="en-US" altLang="zh-CN" dirty="0" smtClean="0"/>
              <a:t>APN</a:t>
            </a:r>
            <a:r>
              <a:rPr lang="zh-CN" altLang="en-US" dirty="0" smtClean="0"/>
              <a:t>用于承载</a:t>
            </a:r>
            <a:r>
              <a:rPr lang="en-US" altLang="zh-CN" dirty="0" err="1" smtClean="0"/>
              <a:t>VoLTE</a:t>
            </a:r>
            <a:r>
              <a:rPr lang="zh-CN" altLang="en-US" dirty="0" smtClean="0"/>
              <a:t>，对应的</a:t>
            </a:r>
            <a:r>
              <a:rPr lang="en-US" altLang="zh-CN" dirty="0" smtClean="0"/>
              <a:t>APN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，配置更新如下所示</a:t>
            </a:r>
            <a:endParaRPr lang="en-US" altLang="zh-CN" dirty="0" smtClean="0"/>
          </a:p>
          <a:p>
            <a:pPr lvl="1"/>
            <a:r>
              <a:rPr lang="en-US" dirty="0"/>
              <a:t>IPv6_PPPoE_Client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PPP</a:t>
            </a:r>
            <a:r>
              <a:rPr lang="en-US" altLang="zh-CN" dirty="0" err="1" smtClean="0"/>
              <a:t>oE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2881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2925498"/>
            <a:ext cx="3436937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5181600"/>
            <a:ext cx="341471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18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altLang="zh-CN" dirty="0" smtClean="0"/>
              <a:t>pplication</a:t>
            </a:r>
            <a:r>
              <a:rPr lang="zh-CN" altLang="en-US" dirty="0"/>
              <a:t>模</a:t>
            </a:r>
            <a:r>
              <a:rPr lang="zh-CN" altLang="en-US" dirty="0" smtClean="0"/>
              <a:t>块配置包含两部分</a:t>
            </a:r>
            <a:endParaRPr lang="en-US" altLang="zh-CN" dirty="0" smtClean="0"/>
          </a:p>
          <a:p>
            <a:pPr lvl="1"/>
            <a:r>
              <a:rPr lang="zh-CN" altLang="en-US" dirty="0"/>
              <a:t>服务</a:t>
            </a:r>
            <a:r>
              <a:rPr lang="zh-CN" altLang="en-US" dirty="0" smtClean="0"/>
              <a:t>器相关配置</a:t>
            </a:r>
            <a:endParaRPr lang="en-US" altLang="zh-CN" dirty="0" smtClean="0"/>
          </a:p>
          <a:p>
            <a:pPr lvl="1"/>
            <a:r>
              <a:rPr lang="zh-CN" altLang="en-US" dirty="0"/>
              <a:t>客户</a:t>
            </a:r>
            <a:r>
              <a:rPr lang="zh-CN" altLang="en-US" dirty="0" smtClean="0"/>
              <a:t>端相关配置</a:t>
            </a:r>
            <a:endParaRPr lang="en-US" altLang="zh-CN" dirty="0" smtClean="0"/>
          </a:p>
          <a:p>
            <a:pPr lvl="2"/>
            <a:r>
              <a:rPr lang="zh-CN" altLang="en-US" dirty="0"/>
              <a:t>默</a:t>
            </a:r>
            <a:r>
              <a:rPr lang="zh-CN" altLang="en-US" dirty="0" smtClean="0"/>
              <a:t>认配置（</a:t>
            </a:r>
            <a:r>
              <a:rPr lang="en-US" altLang="zh-CN" dirty="0" smtClean="0"/>
              <a:t>&lt;Default&gt;</a:t>
            </a:r>
            <a:r>
              <a:rPr lang="zh-CN" altLang="en-US" dirty="0" smtClean="0"/>
              <a:t>）：默认客户端</a:t>
            </a:r>
            <a:endParaRPr lang="en-US" altLang="zh-CN" dirty="0" smtClean="0"/>
          </a:p>
          <a:p>
            <a:pPr lvl="2"/>
            <a:r>
              <a:rPr lang="en-US" dirty="0" err="1" smtClean="0"/>
              <a:t>P</a:t>
            </a:r>
            <a:r>
              <a:rPr lang="en-US" altLang="zh-CN" dirty="0" err="1" smtClean="0"/>
              <a:t>rofile_N</a:t>
            </a:r>
            <a:r>
              <a:rPr lang="zh-CN" altLang="en-US" dirty="0" smtClean="0"/>
              <a:t>配置（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Profile_N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）：除了默认客户端，同一个服务器还可以配置多个客户端。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Applicat</a:t>
            </a:r>
            <a:r>
              <a:rPr lang="en-US" altLang="zh-CN" dirty="0" smtClean="0"/>
              <a:t>i</a:t>
            </a:r>
            <a:r>
              <a:rPr lang="en-US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59668"/>
            <a:ext cx="3200400" cy="311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87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Type/</a:t>
            </a:r>
            <a:r>
              <a:rPr lang="en-US" dirty="0" err="1" smtClean="0"/>
              <a:t>Host_Name</a:t>
            </a:r>
            <a:r>
              <a:rPr lang="en-US" dirty="0" smtClean="0"/>
              <a:t>/</a:t>
            </a:r>
            <a:r>
              <a:rPr lang="en-US" dirty="0" err="1" smtClean="0"/>
              <a:t>IP_Address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Server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7" y="1676400"/>
            <a:ext cx="32924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7" y="4267200"/>
            <a:ext cx="325437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174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</a:t>
            </a:r>
            <a:r>
              <a:rPr lang="en-US" altLang="zh-CN" dirty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</a:t>
            </a:r>
            <a:r>
              <a:rPr lang="en-US" dirty="0" err="1" smtClean="0"/>
              <a:t>Server_Host_Name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 Client Configuration (Get)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444341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81600"/>
            <a:ext cx="4367213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635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</a:t>
            </a:r>
            <a:r>
              <a:rPr lang="en-US" altLang="zh-CN" dirty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默认模板配置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/>
              <a:t>UE/PDN/ </a:t>
            </a:r>
            <a:r>
              <a:rPr lang="en-US" dirty="0" err="1"/>
              <a:t>Server_Host_Name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FTP Client Configuration </a:t>
            </a:r>
            <a:r>
              <a:rPr lang="en-US" dirty="0" smtClean="0"/>
              <a:t>(Put)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600200"/>
            <a:ext cx="51355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" y="5181600"/>
            <a:ext cx="494506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85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默认模板配置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Type/</a:t>
            </a:r>
            <a:r>
              <a:rPr lang="en-US" dirty="0" err="1" smtClean="0"/>
              <a:t>Host_Name</a:t>
            </a:r>
            <a:r>
              <a:rPr lang="en-US" dirty="0" smtClean="0"/>
              <a:t>/</a:t>
            </a:r>
            <a:r>
              <a:rPr lang="en-US" dirty="0" err="1" smtClean="0"/>
              <a:t>IP_Address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Server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32464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4800"/>
            <a:ext cx="32623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613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</a:t>
            </a:r>
            <a:r>
              <a:rPr lang="en-US" dirty="0" err="1" smtClean="0"/>
              <a:t>Server_Host_Name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Client Configuration (GET)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" y="1608667"/>
            <a:ext cx="47863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" y="3733800"/>
            <a:ext cx="477837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230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主要待更新配置</a:t>
            </a:r>
            <a:endParaRPr lang="en-US" altLang="zh-CN" dirty="0"/>
          </a:p>
          <a:p>
            <a:pPr lvl="1"/>
            <a:r>
              <a:rPr lang="en-US" dirty="0"/>
              <a:t>UE/PDN/</a:t>
            </a:r>
            <a:r>
              <a:rPr lang="en-US" dirty="0" err="1"/>
              <a:t>Server_Host_Name</a:t>
            </a:r>
            <a:r>
              <a:rPr lang="en-US" dirty="0"/>
              <a:t>/</a:t>
            </a:r>
            <a:r>
              <a:rPr lang="en-US" dirty="0" err="1"/>
              <a:t>File_Size</a:t>
            </a:r>
            <a:r>
              <a:rPr lang="en-US" dirty="0"/>
              <a:t>/</a:t>
            </a:r>
            <a:r>
              <a:rPr lang="en-US" dirty="0" err="1"/>
              <a:t>POST_Content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Client Configuration (POST)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4816475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4824413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10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zh-CN" i="1" dirty="0" smtClean="0"/>
              <a:t>#</a:t>
            </a:r>
            <a:r>
              <a:rPr lang="zh-CN" altLang="en-US" i="1" dirty="0" smtClean="0"/>
              <a:t>待进一步拓展。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en-US" dirty="0"/>
              <a:t>Client Configuration (HEAD)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4770437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4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RDA</a:t>
            </a:r>
            <a:r>
              <a:rPr lang="zh-CN" altLang="en-US" dirty="0" smtClean="0"/>
              <a:t>业务服务器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常提及的几个名称</a:t>
            </a:r>
            <a:endParaRPr lang="en-US" altLang="zh-CN" dirty="0" smtClean="0"/>
          </a:p>
          <a:p>
            <a:pPr lvl="1"/>
            <a:r>
              <a:rPr lang="en-US" dirty="0" err="1" smtClean="0"/>
              <a:t>diversifEye</a:t>
            </a:r>
            <a:r>
              <a:rPr lang="zh-CN" altLang="en-US" dirty="0" smtClean="0"/>
              <a:t>是业务服务器产品的</a:t>
            </a:r>
            <a:r>
              <a:rPr lang="zh-CN" altLang="en-US" dirty="0"/>
              <a:t>统</a:t>
            </a:r>
            <a:r>
              <a:rPr lang="zh-CN" altLang="en-US" dirty="0" smtClean="0"/>
              <a:t>称，包含</a:t>
            </a:r>
            <a:r>
              <a:rPr lang="en-US" altLang="zh-CN" dirty="0" smtClean="0"/>
              <a:t>D500/D1000/R630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diversifEye</a:t>
            </a:r>
            <a:r>
              <a:rPr lang="zh-CN" altLang="en-US" dirty="0"/>
              <a:t>集</a:t>
            </a:r>
            <a:r>
              <a:rPr lang="zh-CN" altLang="en-US" dirty="0" smtClean="0"/>
              <a:t>成到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测试环境后，在软件层面，又被称为</a:t>
            </a:r>
            <a:r>
              <a:rPr lang="en-US" altLang="zh-CN" dirty="0" smtClean="0"/>
              <a:t>Real Data Application (RDA).</a:t>
            </a:r>
          </a:p>
          <a:p>
            <a:pPr lvl="1"/>
            <a:r>
              <a:rPr lang="en-US" altLang="zh-CN" dirty="0" err="1" smtClean="0"/>
              <a:t>diversifEye</a:t>
            </a:r>
            <a:r>
              <a:rPr lang="zh-CN" altLang="en-US" dirty="0" smtClean="0"/>
              <a:t>是业务服务器客户端，最新的客户端已更名为</a:t>
            </a:r>
            <a:r>
              <a:rPr lang="en-US" altLang="zh-CN" dirty="0" err="1" smtClean="0"/>
              <a:t>TeraVM</a:t>
            </a:r>
            <a:r>
              <a:rPr lang="en-US" altLang="zh-CN" dirty="0" smtClean="0"/>
              <a:t>.</a:t>
            </a:r>
          </a:p>
          <a:p>
            <a:pPr lvl="1"/>
            <a:r>
              <a:rPr lang="en-US" dirty="0" err="1" smtClean="0"/>
              <a:t>Shenick</a:t>
            </a:r>
            <a:r>
              <a:rPr lang="zh-CN" altLang="en-US" dirty="0" smtClean="0"/>
              <a:t>是业务服务器的提供商</a:t>
            </a:r>
            <a:r>
              <a:rPr lang="zh-CN" altLang="en-US" dirty="0"/>
              <a:t>，以前是</a:t>
            </a:r>
            <a:r>
              <a:rPr lang="en-US" altLang="zh-CN" dirty="0" err="1" smtClean="0"/>
              <a:t>Aeroflex</a:t>
            </a:r>
            <a:r>
              <a:rPr lang="zh-CN" altLang="en-US" dirty="0" smtClean="0"/>
              <a:t>的合作伙伴。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Shenick</a:t>
            </a:r>
            <a:r>
              <a:rPr lang="zh-CN" altLang="en-US" dirty="0" smtClean="0"/>
              <a:t>后来被</a:t>
            </a:r>
            <a:r>
              <a:rPr lang="en-US" altLang="zh-CN" dirty="0" err="1" smtClean="0"/>
              <a:t>Aeroflex</a:t>
            </a:r>
            <a:r>
              <a:rPr lang="zh-CN" altLang="en-US" dirty="0" smtClean="0"/>
              <a:t>收购；</a:t>
            </a:r>
            <a:r>
              <a:rPr lang="en-US" altLang="zh-CN" dirty="0" err="1" smtClean="0"/>
              <a:t>Cobham</a:t>
            </a:r>
            <a:r>
              <a:rPr lang="zh-CN" altLang="en-US" dirty="0" smtClean="0"/>
              <a:t>后续又收购了</a:t>
            </a:r>
            <a:r>
              <a:rPr lang="en-US" altLang="zh-CN" dirty="0" err="1" smtClean="0"/>
              <a:t>Aeroflex</a:t>
            </a:r>
            <a:r>
              <a:rPr lang="en-US" altLang="zh-CN" dirty="0" smtClean="0"/>
              <a:t>.</a:t>
            </a:r>
          </a:p>
          <a:p>
            <a:r>
              <a:rPr lang="zh-CN" altLang="en-US" dirty="0"/>
              <a:t>功</a:t>
            </a:r>
            <a:r>
              <a:rPr lang="zh-CN" altLang="en-US" dirty="0" smtClean="0"/>
              <a:t>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多小区测试环境下，为成千上万终端并行提供各种数据业务。</a:t>
            </a:r>
            <a:endParaRPr lang="en-US" altLang="zh-CN" dirty="0" smtClean="0"/>
          </a:p>
          <a:p>
            <a:pPr lvl="1"/>
            <a:r>
              <a:rPr lang="zh-CN" altLang="en-US" dirty="0"/>
              <a:t>模</a:t>
            </a:r>
            <a:r>
              <a:rPr lang="zh-CN" altLang="en-US" dirty="0" smtClean="0"/>
              <a:t>拟的应用程序包括</a:t>
            </a:r>
            <a:r>
              <a:rPr lang="en-US" altLang="zh-CN" dirty="0" smtClean="0"/>
              <a:t>FTP/HTTP/</a:t>
            </a:r>
            <a:r>
              <a:rPr lang="en-US" altLang="zh-CN" dirty="0" err="1" smtClean="0"/>
              <a:t>TeraFlow</a:t>
            </a:r>
            <a:r>
              <a:rPr lang="en-US" altLang="zh-CN" dirty="0" smtClean="0"/>
              <a:t>/RTSP/</a:t>
            </a:r>
            <a:r>
              <a:rPr lang="en-US" altLang="zh-CN" dirty="0" err="1" smtClean="0"/>
              <a:t>VoLTE</a:t>
            </a:r>
            <a:r>
              <a:rPr lang="en-US" altLang="zh-CN" dirty="0" smtClean="0"/>
              <a:t>/PING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lvl="1"/>
            <a:r>
              <a:rPr lang="zh-CN" altLang="en-US" dirty="0"/>
              <a:t>同</a:t>
            </a:r>
            <a:r>
              <a:rPr lang="zh-CN" altLang="en-US" dirty="0" smtClean="0"/>
              <a:t>时模拟应用程序客户端（</a:t>
            </a:r>
            <a:r>
              <a:rPr lang="en-US" altLang="zh-CN" dirty="0" smtClean="0"/>
              <a:t>Edge</a:t>
            </a:r>
            <a:r>
              <a:rPr lang="zh-CN" altLang="en-US" dirty="0" smtClean="0"/>
              <a:t>）和服务器（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/>
              <a:t>支</a:t>
            </a:r>
            <a:r>
              <a:rPr lang="zh-CN" altLang="en-US" dirty="0" smtClean="0"/>
              <a:t>持端到端的测试，实时</a:t>
            </a:r>
            <a:r>
              <a:rPr lang="en-US" altLang="zh-CN" dirty="0" err="1" smtClean="0"/>
              <a:t>QoS</a:t>
            </a:r>
            <a:r>
              <a:rPr lang="zh-CN" altLang="en-US" dirty="0" smtClean="0"/>
              <a:t>以及应用程序级别的关键性能指标评估。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D500/D1000</a:t>
            </a:r>
            <a:r>
              <a:rPr lang="zh-CN" altLang="en-US" dirty="0" smtClean="0"/>
              <a:t>最多并行支持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测试环境。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74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UE/PDN/Alias/</a:t>
            </a:r>
            <a:r>
              <a:rPr lang="en-US" dirty="0" err="1" smtClean="0"/>
              <a:t>File_Size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 C</a:t>
            </a:r>
            <a:r>
              <a:rPr lang="en-US" altLang="zh-CN" dirty="0" smtClean="0"/>
              <a:t>lient Configuration (IM)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600551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4343400"/>
            <a:ext cx="627221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66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主要待更新配置</a:t>
            </a:r>
            <a:endParaRPr lang="en-US" altLang="zh-CN" dirty="0"/>
          </a:p>
          <a:p>
            <a:pPr lvl="1"/>
            <a:r>
              <a:rPr lang="en-US" dirty="0" err="1" smtClean="0"/>
              <a:t>Ip_Version</a:t>
            </a:r>
            <a:r>
              <a:rPr lang="en-US" dirty="0" smtClean="0"/>
              <a:t>/</a:t>
            </a:r>
            <a:r>
              <a:rPr lang="en-US" dirty="0" err="1" smtClean="0"/>
              <a:t>IP_Address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VoLTE</a:t>
            </a:r>
            <a:r>
              <a:rPr lang="en-US" dirty="0" smtClean="0"/>
              <a:t> Server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2464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4" y="4114800"/>
            <a:ext cx="32385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165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VoLTE</a:t>
            </a:r>
            <a:r>
              <a:rPr lang="en-US" dirty="0" smtClean="0"/>
              <a:t> Client Configuration (Digest)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19200"/>
            <a:ext cx="412706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546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Username/Password</a:t>
            </a:r>
          </a:p>
          <a:p>
            <a:pPr lvl="1"/>
            <a:r>
              <a:rPr lang="en-US" dirty="0" smtClean="0"/>
              <a:t>Domain</a:t>
            </a:r>
          </a:p>
          <a:p>
            <a:pPr lvl="1"/>
            <a:r>
              <a:rPr lang="en-US" dirty="0" err="1" smtClean="0"/>
              <a:t>SIP_Auth_Username</a:t>
            </a:r>
            <a:endParaRPr lang="en-US" dirty="0" smtClean="0"/>
          </a:p>
          <a:p>
            <a:pPr lvl="1"/>
            <a:r>
              <a:rPr lang="en-US" dirty="0" err="1" smtClean="0"/>
              <a:t>Call_Duration</a:t>
            </a:r>
            <a:endParaRPr lang="en-US" dirty="0" smtClean="0"/>
          </a:p>
          <a:p>
            <a:pPr lvl="1"/>
            <a:r>
              <a:rPr lang="en-US" dirty="0" err="1" smtClean="0"/>
              <a:t>Media_Type</a:t>
            </a:r>
            <a:endParaRPr lang="en-US" dirty="0" smtClean="0"/>
          </a:p>
          <a:p>
            <a:pPr lvl="1"/>
            <a:r>
              <a:rPr lang="en-US" dirty="0" err="1" smtClean="0"/>
              <a:t>Silence_Ratio</a:t>
            </a:r>
            <a:endParaRPr lang="en-US" dirty="0"/>
          </a:p>
          <a:p>
            <a:pPr lvl="1"/>
            <a:r>
              <a:rPr lang="en-US" dirty="0" err="1" smtClean="0"/>
              <a:t>Silence_Length</a:t>
            </a:r>
            <a:endParaRPr lang="en-US" dirty="0" smtClean="0"/>
          </a:p>
          <a:p>
            <a:pPr lvl="1"/>
            <a:r>
              <a:rPr lang="en-US" dirty="0" smtClean="0"/>
              <a:t>Codec</a:t>
            </a:r>
          </a:p>
          <a:p>
            <a:pPr lvl="1"/>
            <a:r>
              <a:rPr lang="en-US" dirty="0"/>
              <a:t>BHCA</a:t>
            </a:r>
            <a:endParaRPr lang="en-US" dirty="0" smtClean="0"/>
          </a:p>
          <a:p>
            <a:pPr lvl="1"/>
            <a:r>
              <a:rPr lang="en-US" dirty="0"/>
              <a:t>Pattern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VoLTE</a:t>
            </a:r>
            <a:r>
              <a:rPr lang="en-US" dirty="0" smtClean="0"/>
              <a:t> Client Configuration (Digest)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1371600"/>
            <a:ext cx="4876801" cy="50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主要待更新配置</a:t>
            </a:r>
            <a:endParaRPr lang="en-US" dirty="0"/>
          </a:p>
          <a:p>
            <a:pPr lvl="1"/>
            <a:r>
              <a:rPr lang="en-US" sz="1800" dirty="0" smtClean="0"/>
              <a:t>Username/Password</a:t>
            </a:r>
            <a:endParaRPr lang="en-US" sz="1800" dirty="0"/>
          </a:p>
          <a:p>
            <a:pPr lvl="1"/>
            <a:r>
              <a:rPr lang="en-US" sz="1800" dirty="0"/>
              <a:t>Domain</a:t>
            </a:r>
          </a:p>
          <a:p>
            <a:pPr lvl="1"/>
            <a:r>
              <a:rPr lang="en-US" sz="1800" dirty="0" err="1"/>
              <a:t>SIP_Auth_Username</a:t>
            </a:r>
            <a:endParaRPr lang="en-US" sz="1800" dirty="0"/>
          </a:p>
          <a:p>
            <a:pPr lvl="1"/>
            <a:r>
              <a:rPr lang="en-US" sz="1800" dirty="0" err="1"/>
              <a:t>Call_Duration</a:t>
            </a:r>
            <a:endParaRPr lang="en-US" sz="1800" dirty="0"/>
          </a:p>
          <a:p>
            <a:pPr lvl="1"/>
            <a:r>
              <a:rPr lang="en-US" sz="1800" dirty="0" err="1"/>
              <a:t>Media_Type</a:t>
            </a:r>
            <a:endParaRPr lang="en-US" sz="1800" dirty="0"/>
          </a:p>
          <a:p>
            <a:pPr lvl="1"/>
            <a:r>
              <a:rPr lang="en-US" sz="1800" dirty="0" err="1"/>
              <a:t>Silence_Ratio</a:t>
            </a:r>
            <a:endParaRPr lang="en-US" sz="1800" dirty="0"/>
          </a:p>
          <a:p>
            <a:pPr lvl="1"/>
            <a:r>
              <a:rPr lang="en-US" sz="1800" dirty="0" err="1"/>
              <a:t>Silence_Length</a:t>
            </a:r>
            <a:endParaRPr lang="en-US" sz="1800" dirty="0"/>
          </a:p>
          <a:p>
            <a:pPr lvl="1"/>
            <a:r>
              <a:rPr lang="en-US" sz="1800" dirty="0"/>
              <a:t>Codec</a:t>
            </a:r>
          </a:p>
          <a:p>
            <a:pPr lvl="1"/>
            <a:r>
              <a:rPr lang="en-US" sz="1800" dirty="0"/>
              <a:t>BHCA</a:t>
            </a:r>
          </a:p>
          <a:p>
            <a:pPr lvl="1"/>
            <a:r>
              <a:rPr lang="en-US" sz="1800" dirty="0"/>
              <a:t>Pattern</a:t>
            </a:r>
          </a:p>
          <a:p>
            <a:pPr lvl="1"/>
            <a:r>
              <a:rPr lang="en-US" sz="1800" dirty="0" err="1" smtClean="0"/>
              <a:t>VoLTE</a:t>
            </a:r>
            <a:r>
              <a:rPr lang="en-US" sz="1800" dirty="0" smtClean="0"/>
              <a:t> Section</a:t>
            </a:r>
          </a:p>
          <a:p>
            <a:pPr lvl="2"/>
            <a:r>
              <a:rPr lang="en-US" sz="1600" dirty="0" err="1" smtClean="0"/>
              <a:t>AKA_Key</a:t>
            </a:r>
            <a:endParaRPr lang="en-US" sz="1600" dirty="0" smtClean="0"/>
          </a:p>
          <a:p>
            <a:pPr lvl="2"/>
            <a:r>
              <a:rPr lang="en-US" sz="1600" dirty="0" err="1" smtClean="0"/>
              <a:t>AKA_Operator_Id</a:t>
            </a:r>
            <a:endParaRPr lang="en-US" sz="1600" dirty="0" smtClean="0"/>
          </a:p>
          <a:p>
            <a:pPr lvl="2"/>
            <a:r>
              <a:rPr lang="en-US" sz="1600" dirty="0" err="1" smtClean="0"/>
              <a:t>ESP_Encryption_Algorithm</a:t>
            </a:r>
            <a:endParaRPr lang="en-US" sz="1600" dirty="0" smtClean="0"/>
          </a:p>
          <a:p>
            <a:pPr lvl="2"/>
            <a:r>
              <a:rPr lang="en-US" sz="1600" dirty="0" err="1" smtClean="0"/>
              <a:t>ESP_Auth_Algorithm</a:t>
            </a:r>
            <a:endParaRPr lang="en-US" sz="16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VoLTE</a:t>
            </a:r>
            <a:r>
              <a:rPr lang="en-US" dirty="0"/>
              <a:t> Client Configuration </a:t>
            </a:r>
            <a:r>
              <a:rPr lang="en-US" dirty="0" smtClean="0"/>
              <a:t>(AKA)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VoLTE</a:t>
            </a:r>
            <a:r>
              <a:rPr lang="en-US" dirty="0"/>
              <a:t> Client Configuration (AKA)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87880"/>
            <a:ext cx="5638800" cy="494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724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T</a:t>
            </a:r>
            <a:r>
              <a:rPr lang="en-US" altLang="zh-CN" dirty="0" smtClean="0"/>
              <a:t>ype/</a:t>
            </a:r>
            <a:r>
              <a:rPr lang="en-US" altLang="zh-CN" dirty="0" err="1" smtClean="0"/>
              <a:t>Host_Name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IP_Address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RTSP Server Configura</a:t>
            </a:r>
            <a:r>
              <a:rPr lang="en-US" altLang="zh-CN" dirty="0" smtClean="0"/>
              <a:t>ti</a:t>
            </a:r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326231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" y="4114800"/>
            <a:ext cx="3238500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53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</a:t>
            </a:r>
            <a:r>
              <a:rPr lang="en-US" dirty="0" err="1" smtClean="0"/>
              <a:t>Server_Host_Name</a:t>
            </a:r>
            <a:r>
              <a:rPr lang="en-US" dirty="0" smtClean="0"/>
              <a:t>/</a:t>
            </a:r>
            <a:r>
              <a:rPr lang="en-US" dirty="0" err="1" smtClean="0"/>
              <a:t>RTSP_Media_Profile</a:t>
            </a:r>
            <a:r>
              <a:rPr lang="en-US" dirty="0" smtClean="0"/>
              <a:t>/</a:t>
            </a:r>
            <a:r>
              <a:rPr lang="en-US" dirty="0" err="1" smtClean="0"/>
              <a:t>Media_Stream_Duration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RTSP </a:t>
            </a:r>
            <a:r>
              <a:rPr lang="en-US" dirty="0" smtClean="0"/>
              <a:t>Client </a:t>
            </a:r>
            <a:r>
              <a:rPr lang="en-US" dirty="0"/>
              <a:t>Configura</a:t>
            </a:r>
            <a:r>
              <a:rPr lang="en-US" altLang="zh-CN" dirty="0"/>
              <a:t>ti</a:t>
            </a:r>
            <a:r>
              <a:rPr lang="en-US" dirty="0"/>
              <a:t>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42068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3632200"/>
            <a:ext cx="4267200" cy="282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cPing</a:t>
            </a:r>
            <a:r>
              <a:rPr lang="zh-CN" altLang="en-US" dirty="0"/>
              <a:t>不需</a:t>
            </a:r>
            <a:r>
              <a:rPr lang="zh-CN" altLang="en-US" dirty="0" smtClean="0"/>
              <a:t>要配置对应的</a:t>
            </a:r>
            <a:r>
              <a:rPr lang="en-US" altLang="zh-CN" dirty="0" smtClean="0"/>
              <a:t>Server.</a:t>
            </a:r>
          </a:p>
          <a:p>
            <a:r>
              <a:rPr lang="zh-CN" altLang="en-US" dirty="0" smtClean="0"/>
              <a:t>模板默认配置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主要待更新配置</a:t>
            </a:r>
            <a:endParaRPr lang="en-US" altLang="zh-CN" dirty="0" smtClean="0"/>
          </a:p>
          <a:p>
            <a:pPr lvl="1"/>
            <a:r>
              <a:rPr lang="en-US" dirty="0"/>
              <a:t>UE/PDN/</a:t>
            </a:r>
            <a:r>
              <a:rPr lang="en-US" dirty="0" err="1"/>
              <a:t>Ping_IP_Address</a:t>
            </a:r>
            <a:r>
              <a:rPr lang="en-US" dirty="0"/>
              <a:t>/</a:t>
            </a:r>
            <a:r>
              <a:rPr lang="en-US" dirty="0" err="1"/>
              <a:t>Start_After</a:t>
            </a:r>
            <a:r>
              <a:rPr lang="en-US" dirty="0"/>
              <a:t>/</a:t>
            </a:r>
            <a:r>
              <a:rPr lang="en-US" dirty="0" err="1"/>
              <a:t>Stop_After</a:t>
            </a:r>
            <a:r>
              <a:rPr lang="en-US" dirty="0"/>
              <a:t>/</a:t>
            </a:r>
            <a:r>
              <a:rPr lang="en-US" dirty="0" err="1"/>
              <a:t>Delay_Between_Pings</a:t>
            </a:r>
            <a:r>
              <a:rPr lang="en-US" dirty="0"/>
              <a:t>/</a:t>
            </a:r>
            <a:r>
              <a:rPr lang="en-US" dirty="0" err="1"/>
              <a:t>Packet_Size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cPing</a:t>
            </a:r>
            <a:r>
              <a:rPr lang="en-US" dirty="0" smtClean="0"/>
              <a:t> Client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7" y="2133600"/>
            <a:ext cx="37195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4876800"/>
            <a:ext cx="3741737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363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altLang="zh-CN" i="1" dirty="0"/>
              <a:t>#</a:t>
            </a:r>
            <a:r>
              <a:rPr lang="zh-CN" altLang="en-US" i="1" dirty="0" smtClean="0"/>
              <a:t>待进一步拓展。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 smtClean="0"/>
              <a:t>s</a:t>
            </a:r>
            <a:r>
              <a:rPr lang="en-US" dirty="0" err="1" smtClean="0"/>
              <a:t>Ping</a:t>
            </a:r>
            <a:r>
              <a:rPr lang="en-US" dirty="0" smtClean="0"/>
              <a:t> Server &amp; Client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3649663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37798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7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TM500 &amp; RDA</a:t>
            </a:r>
            <a:r>
              <a:rPr lang="zh-CN" altLang="en-US" dirty="0" smtClean="0"/>
              <a:t>集成测试环境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待补充真实测试环境图示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61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</a:t>
            </a:r>
            <a:r>
              <a:rPr lang="zh-CN" altLang="en-US" dirty="0" smtClean="0"/>
              <a:t>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T</a:t>
            </a:r>
            <a:r>
              <a:rPr lang="en-US" altLang="zh-CN" dirty="0" smtClean="0"/>
              <a:t>ype/</a:t>
            </a:r>
            <a:r>
              <a:rPr lang="en-US" altLang="zh-CN" dirty="0" err="1" smtClean="0"/>
              <a:t>Host_Name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IP_Address</a:t>
            </a:r>
            <a:endParaRPr lang="en-US" altLang="zh-CN" dirty="0" smtClean="0"/>
          </a:p>
          <a:p>
            <a:pPr marL="4763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Server Configuration (UL UDP)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32263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4267200"/>
            <a:ext cx="330676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49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模板默认配置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 smtClean="0"/>
              <a:t>主要待更新配置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UE/PDN/Alias/</a:t>
            </a:r>
            <a:r>
              <a:rPr lang="en-US" dirty="0" err="1" smtClean="0"/>
              <a:t>Server_Host_Name</a:t>
            </a:r>
            <a:r>
              <a:rPr lang="en-US" dirty="0" smtClean="0"/>
              <a:t>/</a:t>
            </a:r>
            <a:r>
              <a:rPr lang="en-US" dirty="0" err="1" smtClean="0"/>
              <a:t>Start_After</a:t>
            </a:r>
            <a:r>
              <a:rPr lang="en-US" dirty="0" smtClean="0"/>
              <a:t>/</a:t>
            </a:r>
            <a:r>
              <a:rPr lang="en-US" dirty="0" err="1" smtClean="0"/>
              <a:t>Stop_After</a:t>
            </a:r>
            <a:r>
              <a:rPr lang="en-US" dirty="0" smtClean="0"/>
              <a:t>/Throughput/</a:t>
            </a:r>
            <a:r>
              <a:rPr lang="en-US" dirty="0" err="1" smtClean="0"/>
              <a:t>Throughput_Metric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Client Configuration (UL UDP)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4259263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43211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273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模板默认配置</a:t>
            </a:r>
            <a:endParaRPr lang="en-US" altLang="zh-CN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主要待更新配置</a:t>
            </a:r>
            <a:endParaRPr lang="en-US" altLang="zh-CN" dirty="0"/>
          </a:p>
          <a:p>
            <a:pPr lvl="1"/>
            <a:r>
              <a:rPr lang="en-US" dirty="0" smtClean="0"/>
              <a:t>T</a:t>
            </a:r>
            <a:r>
              <a:rPr lang="en-US" altLang="zh-CN" dirty="0" smtClean="0"/>
              <a:t>ype/</a:t>
            </a:r>
            <a:r>
              <a:rPr lang="en-US" altLang="zh-CN" dirty="0" err="1" smtClean="0"/>
              <a:t>Host_Name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IP_Address</a:t>
            </a:r>
            <a:endParaRPr lang="en-US" altLang="zh-CN" dirty="0"/>
          </a:p>
          <a:p>
            <a:pPr marL="4763" indent="0">
              <a:buNone/>
            </a:pP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Server Configuration (DL UDP)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32263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3246437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46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zh-CN" altLang="en-US" dirty="0"/>
              <a:t>主</a:t>
            </a:r>
            <a:r>
              <a:rPr lang="zh-CN" altLang="en-US" dirty="0" smtClean="0"/>
              <a:t>要待更新配置</a:t>
            </a:r>
            <a:endParaRPr lang="en-US" altLang="zh-CN" dirty="0" smtClean="0"/>
          </a:p>
          <a:p>
            <a:pPr lvl="1"/>
            <a:r>
              <a:rPr lang="en-US" dirty="0" smtClean="0"/>
              <a:t>UE/PDN/Alias/</a:t>
            </a:r>
            <a:r>
              <a:rPr lang="en-US" dirty="0" err="1" smtClean="0"/>
              <a:t>Server_Host_Name</a:t>
            </a:r>
            <a:r>
              <a:rPr lang="en-US" dirty="0" smtClean="0"/>
              <a:t>/</a:t>
            </a:r>
            <a:r>
              <a:rPr lang="en-US" dirty="0" err="1" smtClean="0"/>
              <a:t>Server_on_PPPoE</a:t>
            </a:r>
            <a:r>
              <a:rPr lang="en-US" dirty="0" smtClean="0"/>
              <a:t>/</a:t>
            </a:r>
            <a:r>
              <a:rPr lang="en-US" dirty="0" err="1" smtClean="0"/>
              <a:t>Start_After</a:t>
            </a:r>
            <a:r>
              <a:rPr lang="en-US" dirty="0" smtClean="0"/>
              <a:t>/</a:t>
            </a:r>
            <a:r>
              <a:rPr lang="en-US" dirty="0" err="1" smtClean="0"/>
              <a:t>Stop_After</a:t>
            </a:r>
            <a:r>
              <a:rPr lang="en-US" dirty="0" smtClean="0"/>
              <a:t>/Throughput/</a:t>
            </a:r>
            <a:r>
              <a:rPr lang="en-US" dirty="0" err="1" smtClean="0"/>
              <a:t>Throughput_Metric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TeraFlow</a:t>
            </a:r>
            <a:r>
              <a:rPr lang="en-US" dirty="0" smtClean="0"/>
              <a:t> Client Configuration (DL UDP)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4259263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4252913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677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默认模板不含</a:t>
            </a:r>
            <a:r>
              <a:rPr lang="en-US" altLang="zh-CN" dirty="0" smtClean="0"/>
              <a:t>TWAMP</a:t>
            </a:r>
            <a:r>
              <a:rPr lang="zh-CN" altLang="en-US" dirty="0" smtClean="0"/>
              <a:t>相关配置，如有测试需求，请依据如下信息分别配置</a:t>
            </a:r>
            <a:r>
              <a:rPr lang="en-US" altLang="zh-CN" dirty="0" smtClean="0"/>
              <a:t>TWAMP Server/Client.</a:t>
            </a:r>
          </a:p>
          <a:p>
            <a:r>
              <a:rPr lang="zh-CN" altLang="en-US" dirty="0"/>
              <a:t>主</a:t>
            </a:r>
            <a:r>
              <a:rPr lang="zh-CN" altLang="en-US" dirty="0" smtClean="0"/>
              <a:t>要待更新配置</a:t>
            </a:r>
            <a:endParaRPr lang="en-US" altLang="zh-CN" dirty="0" smtClean="0"/>
          </a:p>
          <a:p>
            <a:pPr lvl="1"/>
            <a:r>
              <a:rPr lang="en-US" altLang="zh-CN" dirty="0" err="1"/>
              <a:t>IP_Address</a:t>
            </a:r>
            <a:r>
              <a:rPr lang="en-US" altLang="zh-CN" dirty="0"/>
              <a:t>/</a:t>
            </a:r>
            <a:r>
              <a:rPr lang="en-US" altLang="zh-CN" dirty="0" err="1"/>
              <a:t>Delay_Between_Packets</a:t>
            </a:r>
            <a:r>
              <a:rPr lang="en-US" altLang="zh-CN" dirty="0"/>
              <a:t>/</a:t>
            </a:r>
            <a:r>
              <a:rPr lang="en-US" altLang="zh-CN" dirty="0" err="1"/>
              <a:t>Payload_Size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TWAMP Server &amp; Client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2" y="2971800"/>
            <a:ext cx="3300413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2" y="4572000"/>
            <a:ext cx="58531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82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</a:t>
            </a:r>
            <a:r>
              <a:rPr lang="en-US" altLang="zh-CN" dirty="0" smtClean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60962"/>
          </a:xfrm>
        </p:spPr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Profile_0 C</a:t>
            </a:r>
            <a:r>
              <a:rPr lang="en-US" altLang="zh-CN" dirty="0" smtClean="0"/>
              <a:t>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4602163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867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</a:t>
            </a:r>
            <a:r>
              <a:rPr lang="en-US" altLang="zh-CN" dirty="0"/>
              <a:t>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如果不想定义</a:t>
            </a:r>
            <a:r>
              <a:rPr lang="en-US" altLang="zh-CN" dirty="0"/>
              <a:t>Profile_0</a:t>
            </a:r>
            <a:r>
              <a:rPr lang="zh-CN" altLang="en-US" dirty="0"/>
              <a:t>，请更新上述配置为</a:t>
            </a:r>
            <a:r>
              <a:rPr lang="en-US" altLang="zh-CN" dirty="0"/>
              <a:t>&lt;/Profile_0</a:t>
            </a:r>
            <a:r>
              <a:rPr lang="en-US" altLang="zh-CN" dirty="0" smtClean="0"/>
              <a:t>&gt;.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Profile_0 C</a:t>
            </a:r>
            <a:r>
              <a:rPr lang="en-US" altLang="zh-CN" dirty="0"/>
              <a:t>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2543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137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zh-CN" altLang="en-US" dirty="0" smtClean="0"/>
              <a:t>板默认配置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主要待更新配置</a:t>
            </a:r>
            <a:endParaRPr lang="en-US" altLang="zh-CN" dirty="0" smtClean="0"/>
          </a:p>
          <a:p>
            <a:pPr lvl="1"/>
            <a:r>
              <a:rPr lang="en-US" dirty="0" err="1" smtClean="0"/>
              <a:t>Gateway_IP</a:t>
            </a:r>
            <a:r>
              <a:rPr lang="en-US" dirty="0" smtClean="0"/>
              <a:t>/Gateway_IPv6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Network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625600"/>
            <a:ext cx="6805613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89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live.bat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TM500.xml</a:t>
            </a:r>
            <a:r>
              <a:rPr lang="zh-CN" altLang="en-US" dirty="0" smtClean="0"/>
              <a:t>配置完成</a:t>
            </a:r>
            <a:r>
              <a:rPr lang="zh-CN" altLang="en-US" dirty="0"/>
              <a:t>后</a:t>
            </a:r>
            <a:r>
              <a:rPr lang="zh-CN" altLang="en-US" dirty="0" smtClean="0"/>
              <a:t>，请在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文件夹打开</a:t>
            </a:r>
            <a:r>
              <a:rPr lang="en-US" altLang="zh-CN" dirty="0" smtClean="0"/>
              <a:t>DOS</a:t>
            </a:r>
            <a:r>
              <a:rPr lang="zh-CN" altLang="en-US" dirty="0" smtClean="0"/>
              <a:t>窗口，然后运行</a:t>
            </a:r>
            <a:r>
              <a:rPr lang="en-US" altLang="zh-CN" dirty="0" smtClean="0"/>
              <a:t>live.bat</a:t>
            </a:r>
            <a:r>
              <a:rPr lang="zh-CN" altLang="en-US" dirty="0" smtClean="0"/>
              <a:t>即开始生成脚本。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2133600"/>
            <a:ext cx="64325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357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脚本生成成功后，将在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文件夹保存一份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脚本，同时也将</a:t>
            </a:r>
            <a:r>
              <a:rPr lang="zh-CN" altLang="en-US" dirty="0"/>
              <a:t>自</a:t>
            </a:r>
            <a:r>
              <a:rPr lang="zh-CN" altLang="en-US" dirty="0" smtClean="0"/>
              <a:t>动导入一份脚本至</a:t>
            </a:r>
            <a:r>
              <a:rPr lang="en-US" altLang="zh-CN" dirty="0" smtClean="0"/>
              <a:t>RDA.</a:t>
            </a:r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以在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客户端进一步更新</a:t>
            </a:r>
            <a:r>
              <a:rPr lang="en-US" altLang="zh-CN" dirty="0" smtClean="0"/>
              <a:t>Application/Host</a:t>
            </a:r>
            <a:r>
              <a:rPr lang="zh-CN" altLang="en-US" dirty="0" smtClean="0"/>
              <a:t>对应的配置。更多配置信息，请参阅本文档附录的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Applications &amp; Hosts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Properties.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果脚本生成失败的话，请查看</a:t>
            </a:r>
            <a:r>
              <a:rPr lang="en-US" altLang="zh-CN" dirty="0" smtClean="0"/>
              <a:t>DOS</a:t>
            </a:r>
            <a:r>
              <a:rPr lang="zh-CN" altLang="en-US" dirty="0" smtClean="0"/>
              <a:t>窗口打印的信息，以及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文件夹下的</a:t>
            </a:r>
            <a:r>
              <a:rPr lang="en-US" altLang="zh-CN" dirty="0" smtClean="0"/>
              <a:t>shenick.log</a:t>
            </a:r>
            <a:r>
              <a:rPr lang="zh-CN" altLang="en-US" dirty="0" smtClean="0"/>
              <a:t>，以进一步定位问题。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果需要寻求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协助定位，请提供以下信息</a:t>
            </a:r>
            <a:endParaRPr lang="en-US" altLang="zh-CN" dirty="0" smtClean="0"/>
          </a:p>
          <a:p>
            <a:pPr lvl="2"/>
            <a:r>
              <a:rPr lang="en-US" dirty="0" smtClean="0"/>
              <a:t>TM500.xml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henick.log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TM500 &amp; </a:t>
            </a:r>
            <a:r>
              <a:rPr lang="en-US" dirty="0" smtClean="0"/>
              <a:t>RDA</a:t>
            </a:r>
            <a:r>
              <a:rPr lang="zh-CN" altLang="en-US" dirty="0" smtClean="0"/>
              <a:t>集成测</a:t>
            </a:r>
            <a:r>
              <a:rPr lang="zh-CN" altLang="en-US" dirty="0"/>
              <a:t>试环境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8" y="2685490"/>
            <a:ext cx="8714977" cy="366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0155" y="1523200"/>
            <a:ext cx="272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A4F2"/>
              </a:buClr>
              <a:buNone/>
            </a:pPr>
            <a:r>
              <a:rPr lang="en-GB" sz="1400" dirty="0" smtClean="0"/>
              <a:t>Hosts</a:t>
            </a:r>
            <a:r>
              <a:rPr lang="en-GB" sz="1400" dirty="0"/>
              <a:t> </a:t>
            </a:r>
            <a:r>
              <a:rPr lang="en-GB" sz="1400" dirty="0" smtClean="0"/>
              <a:t>and traffic applications are configured on a single GUI 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 bwMode="auto">
          <a:xfrm flipH="1">
            <a:off x="2235464" y="2046420"/>
            <a:ext cx="1818069" cy="84491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880710" y="2317961"/>
            <a:ext cx="0" cy="322970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473535" y="2202746"/>
            <a:ext cx="1523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A4F2"/>
              </a:buClr>
              <a:buNone/>
            </a:pPr>
            <a:r>
              <a:rPr lang="en-GB" sz="2200" dirty="0" smtClean="0"/>
              <a:t>Edge side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3606" y="2202746"/>
            <a:ext cx="1370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A4F2"/>
              </a:buClr>
              <a:buNone/>
            </a:pPr>
            <a:r>
              <a:rPr lang="en-GB" sz="2200" dirty="0" smtClean="0"/>
              <a:t>Core side</a:t>
            </a:r>
          </a:p>
        </p:txBody>
      </p:sp>
    </p:spTree>
    <p:extLst>
      <p:ext uri="{BB962C8B-B14F-4D97-AF65-F5344CB8AC3E}">
        <p14:creationId xmlns:p14="http://schemas.microsoft.com/office/powerpoint/2010/main" val="4104498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Host Physical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tandalone D500 </a:t>
            </a:r>
            <a:r>
              <a:rPr lang="en-US" dirty="0" smtClean="0"/>
              <a:t>VLAN </a:t>
            </a:r>
            <a:r>
              <a:rPr lang="en-US" dirty="0"/>
              <a:t>Hub</a:t>
            </a:r>
            <a:r>
              <a:rPr lang="zh-CN" altLang="en-US" dirty="0"/>
              <a:t>端口示意图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Standalone D500 – Edge/Core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667543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3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Host Physical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altLang="zh-CN" dirty="0" smtClean="0"/>
              <a:t>dge</a:t>
            </a:r>
            <a:r>
              <a:rPr lang="en-US" dirty="0" smtClean="0"/>
              <a:t> </a:t>
            </a:r>
            <a:r>
              <a:rPr lang="en-US" dirty="0"/>
              <a:t>VLAN Hub</a:t>
            </a:r>
            <a:r>
              <a:rPr lang="zh-CN" altLang="en-US" dirty="0"/>
              <a:t>端口示意图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D500 Pair -&gt; Edge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70560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9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Host Physical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VLAN Hub</a:t>
            </a:r>
            <a:r>
              <a:rPr lang="zh-CN" altLang="en-US" dirty="0" smtClean="0"/>
              <a:t>端口示意图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D500 Pair -&gt; </a:t>
            </a:r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" y="1676399"/>
            <a:ext cx="6713537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2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Host Physical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D1000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6" y="1752600"/>
            <a:ext cx="78184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9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导入和导出脚本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295400" y="3259667"/>
            <a:ext cx="838200" cy="3048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导入和导出脚本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脚本可以导出保存为</a:t>
            </a:r>
            <a:r>
              <a:rPr lang="en-US" altLang="zh-CN" i="1" dirty="0" smtClean="0"/>
              <a:t>.xml</a:t>
            </a:r>
            <a:r>
              <a:rPr lang="zh-CN" altLang="en-US" dirty="0" smtClean="0"/>
              <a:t>格式。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以通过文本编辑器（例如</a:t>
            </a:r>
            <a:r>
              <a:rPr lang="en-US" altLang="zh-CN" dirty="0" err="1" smtClean="0"/>
              <a:t>UltraEdit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Notepad++</a:t>
            </a:r>
            <a:r>
              <a:rPr lang="zh-CN" altLang="en-US" dirty="0" smtClean="0"/>
              <a:t>）编辑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脚本，例如批量替换</a:t>
            </a:r>
            <a:r>
              <a:rPr lang="en-US" altLang="zh-CN" dirty="0" err="1" smtClean="0"/>
              <a:t>PPPoE</a:t>
            </a:r>
            <a:r>
              <a:rPr lang="en-US" altLang="zh-CN" dirty="0"/>
              <a:t> IP (</a:t>
            </a:r>
            <a:r>
              <a:rPr lang="en-US" altLang="zh-CN" i="1" dirty="0"/>
              <a:t>&lt;</a:t>
            </a:r>
            <a:r>
              <a:rPr lang="en-US" altLang="zh-CN" i="1" dirty="0" err="1"/>
              <a:t>service_name</a:t>
            </a:r>
            <a:r>
              <a:rPr lang="en-US" altLang="zh-CN" i="1" dirty="0"/>
              <a:t>&gt;tm500_lte_</a:t>
            </a:r>
            <a:r>
              <a:rPr lang="en-US" altLang="zh-CN" i="1" dirty="0">
                <a:solidFill>
                  <a:srgbClr val="FF0000"/>
                </a:solidFill>
              </a:rPr>
              <a:t>10.99.0.2_500</a:t>
            </a:r>
            <a:r>
              <a:rPr lang="en-US" altLang="zh-CN" i="1" dirty="0"/>
              <a:t>_0&lt;/</a:t>
            </a:r>
            <a:r>
              <a:rPr lang="en-US" altLang="zh-CN" i="1" dirty="0" err="1"/>
              <a:t>service_name</a:t>
            </a:r>
            <a:r>
              <a:rPr lang="en-US" altLang="zh-CN" i="1" dirty="0"/>
              <a:t>&gt;</a:t>
            </a:r>
            <a:r>
              <a:rPr lang="en-US" altLang="zh-CN" dirty="0"/>
              <a:t>)</a:t>
            </a:r>
            <a:r>
              <a:rPr lang="zh-CN" altLang="en-US" dirty="0" smtClean="0"/>
              <a:t>或者</a:t>
            </a:r>
            <a:r>
              <a:rPr lang="en-US" altLang="zh-CN" dirty="0"/>
              <a:t>Physical Interface (</a:t>
            </a:r>
            <a:r>
              <a:rPr lang="en-US" altLang="zh-CN" i="1" dirty="0"/>
              <a:t>&lt;</a:t>
            </a:r>
            <a:r>
              <a:rPr lang="en-US" altLang="zh-CN" i="1" dirty="0" err="1"/>
              <a:t>physical_interface</a:t>
            </a:r>
            <a:r>
              <a:rPr lang="en-US" altLang="zh-CN" i="1" dirty="0"/>
              <a:t>&gt;</a:t>
            </a:r>
            <a:r>
              <a:rPr lang="en-US" altLang="zh-CN" i="1" dirty="0">
                <a:solidFill>
                  <a:srgbClr val="FF0000"/>
                </a:solidFill>
              </a:rPr>
              <a:t>11/1/0</a:t>
            </a:r>
            <a:r>
              <a:rPr lang="en-US" altLang="zh-CN" i="1" dirty="0"/>
              <a:t>&lt;/</a:t>
            </a:r>
            <a:r>
              <a:rPr lang="en-US" altLang="zh-CN" i="1" dirty="0" err="1"/>
              <a:t>physical_interface</a:t>
            </a:r>
            <a:r>
              <a:rPr lang="en-US" altLang="zh-CN" i="1" dirty="0" smtClean="0"/>
              <a:t>&gt;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，然后再导入</a:t>
            </a:r>
            <a:r>
              <a:rPr lang="en-US" altLang="zh-CN" dirty="0" smtClean="0"/>
              <a:t>RDA</a:t>
            </a:r>
            <a:r>
              <a:rPr lang="zh-CN" altLang="en-US" dirty="0" smtClean="0"/>
              <a:t>，实现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脚本批量快速修改。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15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运行脚本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TM500</a:t>
            </a:r>
            <a:r>
              <a:rPr lang="zh-CN" altLang="en-US" dirty="0" smtClean="0">
                <a:solidFill>
                  <a:schemeClr val="tx2"/>
                </a:solidFill>
              </a:rPr>
              <a:t>调用</a:t>
            </a:r>
            <a:r>
              <a:rPr lang="en-US" altLang="zh-CN" dirty="0" smtClean="0">
                <a:solidFill>
                  <a:schemeClr val="tx2"/>
                </a:solidFill>
              </a:rPr>
              <a:t>RDA</a:t>
            </a:r>
            <a:r>
              <a:rPr lang="zh-CN" altLang="en-US" dirty="0" smtClean="0">
                <a:solidFill>
                  <a:schemeClr val="tx2"/>
                </a:solidFill>
              </a:rPr>
              <a:t>脚本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手</a:t>
            </a:r>
            <a:r>
              <a:rPr lang="zh-CN" altLang="en-US" dirty="0" smtClean="0">
                <a:solidFill>
                  <a:schemeClr val="tx2"/>
                </a:solidFill>
              </a:rPr>
              <a:t>动运行脚本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TM500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cli</a:t>
            </a:r>
            <a:r>
              <a:rPr lang="zh-CN" altLang="en-US" dirty="0" smtClean="0"/>
              <a:t>命令调用运行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/>
              <a:t>运</a:t>
            </a:r>
            <a:r>
              <a:rPr lang="zh-CN" altLang="en-US" dirty="0" smtClean="0"/>
              <a:t>行</a:t>
            </a:r>
            <a:r>
              <a:rPr lang="en-US" altLang="zh-CN" dirty="0" smtClean="0"/>
              <a:t>/</a:t>
            </a:r>
            <a:r>
              <a:rPr lang="zh-CN" altLang="en-US" dirty="0" smtClean="0"/>
              <a:t>终止脚本</a:t>
            </a:r>
            <a:endParaRPr lang="en-US" altLang="zh-CN" dirty="0" smtClean="0"/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In/Out of Service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Applications</a:t>
            </a:r>
            <a:r>
              <a:rPr lang="zh-CN" altLang="en-US" dirty="0"/>
              <a:t>为</a:t>
            </a:r>
            <a:r>
              <a:rPr lang="en-US" altLang="zh-CN" dirty="0"/>
              <a:t>In/Out of Service</a:t>
            </a:r>
            <a:r>
              <a:rPr lang="zh-CN" altLang="en-US" dirty="0"/>
              <a:t>状态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7" y="2971800"/>
            <a:ext cx="3186113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2724413"/>
            <a:ext cx="4008437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261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</a:t>
            </a:r>
            <a:r>
              <a:rPr lang="zh-CN" altLang="en-US" dirty="0" smtClean="0"/>
              <a:t>动运行</a:t>
            </a:r>
            <a:r>
              <a:rPr lang="en-US" altLang="zh-CN" dirty="0" smtClean="0"/>
              <a:t>RDA</a:t>
            </a:r>
            <a:r>
              <a:rPr lang="zh-CN" altLang="en-US" dirty="0" smtClean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客户端运行脚本：选中脚本，然后点击左上角绿色按钮运行脚本。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981200"/>
            <a:ext cx="7162800" cy="443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086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手动运行</a:t>
            </a:r>
            <a:r>
              <a:rPr lang="en-US" altLang="zh-CN" dirty="0"/>
              <a:t>RDA</a:t>
            </a:r>
            <a:r>
              <a:rPr lang="zh-CN" altLang="en-US" dirty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手动设置对应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Application/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In/Out of Service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r>
              <a:rPr lang="zh-CN" altLang="en-US" dirty="0" smtClean="0"/>
              <a:t>设置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为</a:t>
            </a:r>
            <a:r>
              <a:rPr lang="en-US" altLang="zh-CN" dirty="0" smtClean="0"/>
              <a:t>In Service</a:t>
            </a:r>
            <a:r>
              <a:rPr lang="zh-CN" altLang="en-US" dirty="0"/>
              <a:t>状</a:t>
            </a:r>
            <a:r>
              <a:rPr lang="zh-CN" altLang="en-US" dirty="0" smtClean="0"/>
              <a:t>态之前，首先需要确保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已经处于</a:t>
            </a:r>
            <a:r>
              <a:rPr lang="en-US" altLang="zh-CN" dirty="0" smtClean="0"/>
              <a:t>In Service</a:t>
            </a:r>
            <a:r>
              <a:rPr lang="zh-CN" altLang="en-US" dirty="0" smtClean="0"/>
              <a:t>状态且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建立成功（已获取</a:t>
            </a:r>
            <a:r>
              <a:rPr lang="en-US" altLang="zh-CN" dirty="0" smtClean="0"/>
              <a:t>UE IP</a:t>
            </a:r>
            <a:r>
              <a:rPr lang="zh-CN" altLang="en-US" dirty="0" smtClean="0"/>
              <a:t>地址信息）。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2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产品架构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01168" y="3535800"/>
            <a:ext cx="8750808" cy="2042039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t"/>
          <a:lstStyle/>
          <a:p>
            <a:pPr marL="92075" lvl="1">
              <a:spcBef>
                <a:spcPct val="20000"/>
              </a:spcBef>
              <a:buNone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Traffic Generation Options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9853" y="3811292"/>
            <a:ext cx="8444064" cy="2577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2075" lvl="1">
              <a:spcBef>
                <a:spcPct val="20000"/>
              </a:spcBef>
              <a:buNone/>
            </a:pPr>
            <a:r>
              <a:rPr lang="en-US" sz="1300" dirty="0">
                <a:solidFill>
                  <a:schemeClr val="bg1"/>
                </a:solidFill>
                <a:latin typeface="+mn-lt"/>
              </a:rPr>
              <a:t>3.6Gbps DL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Traffic – R630</a:t>
            </a:r>
            <a:endParaRPr lang="en-US" sz="13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1168" y="1207008"/>
            <a:ext cx="8750807" cy="2357396"/>
            <a:chOff x="1047103" y="1325880"/>
            <a:chExt cx="6949440" cy="235739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47103" y="1325880"/>
              <a:ext cx="6949440" cy="2099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None/>
              </a:pP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Application 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Options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181065" y="2889352"/>
              <a:ext cx="1524600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buNone/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Voice services 	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874400" y="2889352"/>
              <a:ext cx="1524600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buNone/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Video services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181065" y="2018758"/>
              <a:ext cx="3217935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buNone/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Passive </a:t>
              </a:r>
              <a:r>
                <a:rPr lang="en-GB" sz="1600" dirty="0" smtClean="0">
                  <a:solidFill>
                    <a:schemeClr val="bg1"/>
                  </a:solidFill>
                  <a:latin typeface="+mn-lt"/>
                </a:rPr>
                <a:t>Analysis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241625" y="2889352"/>
              <a:ext cx="1524600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TWAMP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181066" y="2453101"/>
              <a:ext cx="1524600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buNone/>
              </a:pPr>
              <a:r>
                <a:rPr lang="en-GB" sz="1600" dirty="0">
                  <a:solidFill>
                    <a:schemeClr val="bg1"/>
                  </a:solidFill>
                  <a:latin typeface="+mn-lt"/>
                </a:rPr>
                <a:t>SMS over IMS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181066" y="1587649"/>
              <a:ext cx="6585159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sz="1600" dirty="0" err="1" smtClean="0">
                  <a:solidFill>
                    <a:schemeClr val="bg1"/>
                  </a:solidFill>
                  <a:latin typeface="Tahoma" pitchFamily="34" charset="0"/>
                </a:rPr>
                <a:t>Thresholding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578026" y="2888658"/>
              <a:ext cx="1524600" cy="395304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TeraFlow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59" y="2558202"/>
              <a:ext cx="565545" cy="5212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484" y="3168004"/>
              <a:ext cx="497146" cy="5049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86" y="3168004"/>
              <a:ext cx="492286" cy="515272"/>
            </a:xfrm>
            <a:prstGeom prst="rect">
              <a:avLst/>
            </a:prstGeom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775" y="3119043"/>
              <a:ext cx="562850" cy="50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6" y="3150673"/>
              <a:ext cx="562850" cy="50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860" y="2192473"/>
              <a:ext cx="562850" cy="50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6" y="1698146"/>
              <a:ext cx="562850" cy="50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6426736" y="4327576"/>
            <a:ext cx="2387181" cy="1189890"/>
            <a:chOff x="6426736" y="4172128"/>
            <a:chExt cx="2387181" cy="1189890"/>
          </a:xfrm>
        </p:grpSpPr>
        <p:grpSp>
          <p:nvGrpSpPr>
            <p:cNvPr id="29" name="Group 28"/>
            <p:cNvGrpSpPr/>
            <p:nvPr/>
          </p:nvGrpSpPr>
          <p:grpSpPr>
            <a:xfrm>
              <a:off x="7585197" y="4813903"/>
              <a:ext cx="1002636" cy="358119"/>
              <a:chOff x="6963425" y="3743244"/>
              <a:chExt cx="1461870" cy="645075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6963425" y="3743244"/>
                <a:ext cx="1260000" cy="39530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20000"/>
                  </a:spcBef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+mn-lt"/>
                  </a:rPr>
                  <a:t>Ping</a:t>
                </a:r>
              </a:p>
            </p:txBody>
          </p:sp>
          <p:pic>
            <p:nvPicPr>
              <p:cNvPr id="41" name="Picture 3" descr="C:\Users\MFalck.AEROFLEX\AppData\Local\Microsoft\Windows\Temporary Internet Files\Content.Outlook\EXG9CAHN\ping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2398" y="3884319"/>
                <a:ext cx="562897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644559" y="4287245"/>
              <a:ext cx="931494" cy="384739"/>
              <a:chOff x="1313365" y="4246164"/>
              <a:chExt cx="1358142" cy="693026"/>
            </a:xfrm>
          </p:grpSpPr>
          <p:sp>
            <p:nvSpPr>
              <p:cNvPr id="38" name="Rectangle 37"/>
              <p:cNvSpPr/>
              <p:nvPr/>
            </p:nvSpPr>
            <p:spPr bwMode="auto">
              <a:xfrm>
                <a:off x="1313365" y="4246164"/>
                <a:ext cx="1260000" cy="39530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20000"/>
                  </a:spcBef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+mn-lt"/>
                  </a:rPr>
                  <a:t>HTTP</a:t>
                </a: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320"/>
              <a:stretch/>
            </p:blipFill>
            <p:spPr>
              <a:xfrm>
                <a:off x="2186136" y="4435190"/>
                <a:ext cx="485371" cy="504000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6647069" y="4801459"/>
              <a:ext cx="1012743" cy="377970"/>
              <a:chOff x="4757000" y="4246164"/>
              <a:chExt cx="1476606" cy="680834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4757000" y="4246164"/>
                <a:ext cx="1260000" cy="39530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20000"/>
                  </a:spcBef>
                  <a:buNone/>
                </a:pPr>
                <a:r>
                  <a:rPr lang="en-US" sz="1200" dirty="0" err="1">
                    <a:solidFill>
                      <a:schemeClr val="bg1"/>
                    </a:solidFill>
                    <a:latin typeface="+mn-lt"/>
                  </a:rPr>
                  <a:t>eMail</a:t>
                </a:r>
                <a:endParaRPr lang="en-US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6794" y="4422998"/>
                <a:ext cx="546812" cy="50400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7576053" y="4284832"/>
              <a:ext cx="1026357" cy="384738"/>
              <a:chOff x="3007057" y="4246164"/>
              <a:chExt cx="1496455" cy="693025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3007057" y="4246164"/>
                <a:ext cx="1260000" cy="395304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20000"/>
                  </a:spcBef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+mn-lt"/>
                  </a:rPr>
                  <a:t>FTP</a:t>
                </a:r>
              </a:p>
            </p:txBody>
          </p:sp>
          <p:pic>
            <p:nvPicPr>
              <p:cNvPr id="35" name="Picture 2" descr="C:\Users\MFalck.AEROFLEX\AppData\Local\Microsoft\Windows\Temporary Internet Files\Content.Outlook\EXG9CAHN\ftp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4623" y="4435189"/>
                <a:ext cx="528889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Rectangle 32"/>
            <p:cNvSpPr/>
            <p:nvPr/>
          </p:nvSpPr>
          <p:spPr bwMode="auto">
            <a:xfrm>
              <a:off x="6426736" y="4172128"/>
              <a:ext cx="2387181" cy="1189890"/>
            </a:xfrm>
            <a:prstGeom prst="rect">
              <a:avLst/>
            </a:prstGeom>
            <a:noFill/>
            <a:ln w="38100" cap="flat" cmpd="sng" algn="ctr">
              <a:solidFill>
                <a:srgbClr val="6BA4B8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1168" y="5660136"/>
            <a:ext cx="8705964" cy="894630"/>
            <a:chOff x="1047103" y="5660136"/>
            <a:chExt cx="6949439" cy="894630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7103" y="5660136"/>
              <a:ext cx="6949439" cy="768096"/>
            </a:xfrm>
            <a:prstGeom prst="rect">
              <a:avLst/>
            </a:prstGeom>
            <a:solidFill>
              <a:srgbClr val="00A4F2"/>
            </a:solidFill>
            <a:ln w="24765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Hardware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Platforms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313365" y="5981862"/>
              <a:ext cx="1667579" cy="39600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D500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184694" y="5981862"/>
              <a:ext cx="1667579" cy="39600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D1000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58072" y="5981862"/>
              <a:ext cx="1667579" cy="39600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R630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47" name="Picture 8" descr="ICON_Server_flat_Q408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5117" y="6137625"/>
              <a:ext cx="1293847" cy="41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Rectangle 47"/>
          <p:cNvSpPr/>
          <p:nvPr/>
        </p:nvSpPr>
        <p:spPr bwMode="auto">
          <a:xfrm>
            <a:off x="369853" y="4172128"/>
            <a:ext cx="6017937" cy="2577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2075" lvl="1">
              <a:spcBef>
                <a:spcPct val="20000"/>
              </a:spcBef>
              <a:buNone/>
            </a:pP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2.7Gbps </a:t>
            </a:r>
            <a:r>
              <a:rPr lang="en-US" sz="1300" dirty="0">
                <a:solidFill>
                  <a:schemeClr val="bg1"/>
                </a:solidFill>
                <a:latin typeface="+mn-lt"/>
              </a:rPr>
              <a:t>DL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Traffic </a:t>
            </a:r>
            <a:r>
              <a:rPr lang="en-US" sz="1300" dirty="0">
                <a:solidFill>
                  <a:schemeClr val="bg1"/>
                </a:solidFill>
              </a:rPr>
              <a:t> – </a:t>
            </a:r>
            <a:r>
              <a:rPr lang="en-US" sz="1300" dirty="0" smtClean="0">
                <a:solidFill>
                  <a:schemeClr val="bg1"/>
                </a:solidFill>
              </a:rPr>
              <a:t>R630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369852" y="4528509"/>
            <a:ext cx="4598273" cy="2577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2075" lvl="1">
              <a:spcBef>
                <a:spcPct val="20000"/>
              </a:spcBef>
              <a:buNone/>
            </a:pP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1.8Gbps </a:t>
            </a:r>
            <a:r>
              <a:rPr lang="en-US" sz="1300" dirty="0">
                <a:solidFill>
                  <a:schemeClr val="bg1"/>
                </a:solidFill>
                <a:latin typeface="+mn-lt"/>
              </a:rPr>
              <a:t>DL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Traffic </a:t>
            </a:r>
            <a:r>
              <a:rPr lang="en-US" sz="1300" dirty="0">
                <a:solidFill>
                  <a:schemeClr val="bg1"/>
                </a:solidFill>
              </a:rPr>
              <a:t> – </a:t>
            </a:r>
            <a:r>
              <a:rPr lang="en-US" sz="1300" dirty="0" smtClean="0">
                <a:solidFill>
                  <a:schemeClr val="bg1"/>
                </a:solidFill>
              </a:rPr>
              <a:t>R630</a:t>
            </a:r>
            <a:r>
              <a:rPr lang="en-US" sz="13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or D1000 Edge+Core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69852" y="4890810"/>
            <a:ext cx="3708372" cy="2577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2075" lvl="1">
              <a:spcBef>
                <a:spcPct val="20000"/>
              </a:spcBef>
              <a:buNone/>
            </a:pP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900Mbps </a:t>
            </a:r>
            <a:r>
              <a:rPr lang="en-US" sz="1300" dirty="0">
                <a:solidFill>
                  <a:schemeClr val="bg1"/>
                </a:solidFill>
                <a:latin typeface="+mn-lt"/>
              </a:rPr>
              <a:t>DL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Traffic </a:t>
            </a:r>
            <a:r>
              <a:rPr lang="en-US" sz="1300" dirty="0" smtClean="0">
                <a:solidFill>
                  <a:schemeClr val="bg1"/>
                </a:solidFill>
              </a:rPr>
              <a:t>– D500 </a:t>
            </a:r>
            <a:r>
              <a:rPr lang="en-US" sz="1300" dirty="0">
                <a:solidFill>
                  <a:schemeClr val="bg1"/>
                </a:solidFill>
              </a:rPr>
              <a:t>Edge+Core</a:t>
            </a:r>
            <a:endParaRPr lang="en-US" sz="13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69851" y="5233123"/>
            <a:ext cx="2906005" cy="2577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2075" lvl="1">
              <a:spcBef>
                <a:spcPct val="20000"/>
              </a:spcBef>
              <a:buNone/>
            </a:pP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450Mbps </a:t>
            </a:r>
            <a:r>
              <a:rPr lang="en-US" sz="1300" dirty="0">
                <a:solidFill>
                  <a:schemeClr val="bg1"/>
                </a:solidFill>
                <a:latin typeface="+mn-lt"/>
              </a:rPr>
              <a:t>DL 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Traffic </a:t>
            </a:r>
            <a:r>
              <a:rPr lang="en-US" sz="1300" dirty="0" smtClean="0">
                <a:solidFill>
                  <a:schemeClr val="bg1"/>
                </a:solidFill>
              </a:rPr>
              <a:t>– D500 Edge</a:t>
            </a:r>
            <a:endParaRPr lang="en-US" sz="13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794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Application/Host</a:t>
            </a:r>
            <a:r>
              <a:rPr lang="zh-CN" altLang="en-US" dirty="0" smtClean="0"/>
              <a:t>状态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et In Service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50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/>
              <a:t>Application/Host</a:t>
            </a:r>
            <a:r>
              <a:rPr lang="zh-CN" altLang="en-US" dirty="0"/>
              <a:t>状态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 Out Of Service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18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统计日志分析和保存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实时查看统计日志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保</a:t>
            </a:r>
            <a:r>
              <a:rPr lang="zh-CN" altLang="en-US" dirty="0" smtClean="0">
                <a:solidFill>
                  <a:schemeClr val="tx2"/>
                </a:solidFill>
              </a:rPr>
              <a:t>存统计日志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en-US" dirty="0" smtClean="0">
                <a:solidFill>
                  <a:schemeClr val="tx2"/>
                </a:solidFill>
              </a:rPr>
              <a:t>实时抓取</a:t>
            </a:r>
            <a:r>
              <a:rPr lang="en-US" altLang="zh-CN" dirty="0" smtClean="0">
                <a:solidFill>
                  <a:schemeClr val="tx2"/>
                </a:solidFill>
              </a:rPr>
              <a:t>PDU</a:t>
            </a:r>
          </a:p>
        </p:txBody>
      </p:sp>
    </p:spTree>
    <p:extLst>
      <p:ext uri="{BB962C8B-B14F-4D97-AF65-F5344CB8AC3E}">
        <p14:creationId xmlns:p14="http://schemas.microsoft.com/office/powerpoint/2010/main" val="6011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/>
              <a:t> </a:t>
            </a:r>
            <a:r>
              <a:rPr lang="en-US" altLang="zh-CN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 Statistics</a:t>
            </a:r>
            <a:r>
              <a:rPr lang="zh-CN" altLang="en-US" dirty="0" smtClean="0"/>
              <a:t>分为两大类</a:t>
            </a:r>
            <a:endParaRPr lang="en-US" altLang="zh-CN" dirty="0" smtClean="0"/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ormal Statistics</a:t>
            </a:r>
            <a:r>
              <a:rPr lang="zh-CN" altLang="en-US" dirty="0" smtClean="0"/>
              <a:t>：每</a:t>
            </a:r>
            <a:r>
              <a:rPr lang="en-US" altLang="zh-CN" dirty="0" smtClean="0"/>
              <a:t>30</a:t>
            </a:r>
            <a:r>
              <a:rPr lang="zh-CN" altLang="en-US" dirty="0" smtClean="0"/>
              <a:t>秒钟输出一次统计，默认打开；</a:t>
            </a:r>
            <a:endParaRPr lang="en-US" altLang="zh-CN" dirty="0" smtClean="0"/>
          </a:p>
          <a:p>
            <a:pPr lvl="1"/>
            <a:r>
              <a:rPr lang="en-US" dirty="0" smtClean="0"/>
              <a:t>F</a:t>
            </a:r>
            <a:r>
              <a:rPr lang="en-US" altLang="zh-CN" dirty="0" smtClean="0"/>
              <a:t>ine Statistics</a:t>
            </a:r>
            <a:r>
              <a:rPr lang="zh-CN" altLang="en-US" dirty="0" smtClean="0"/>
              <a:t>：每</a:t>
            </a:r>
            <a:r>
              <a:rPr lang="en-US" altLang="zh-CN" dirty="0" smtClean="0"/>
              <a:t>1</a:t>
            </a:r>
            <a:r>
              <a:rPr lang="zh-CN" altLang="en-US" dirty="0" smtClean="0"/>
              <a:t>秒钟输出一次统计，默认关闭；</a:t>
            </a:r>
            <a:endParaRPr lang="en-US" altLang="zh-CN" dirty="0" smtClean="0"/>
          </a:p>
          <a:p>
            <a:r>
              <a:rPr lang="zh-CN" altLang="en-US" dirty="0" smtClean="0"/>
              <a:t>支持实时查看统计信息</a:t>
            </a:r>
            <a:endParaRPr lang="en-US" altLang="zh-CN" dirty="0" smtClean="0"/>
          </a:p>
          <a:p>
            <a:pPr lvl="1"/>
            <a:r>
              <a:rPr lang="zh-CN" altLang="en-US" dirty="0"/>
              <a:t>基</a:t>
            </a:r>
            <a:r>
              <a:rPr lang="zh-CN" altLang="en-US" dirty="0" smtClean="0"/>
              <a:t>于图形曲线</a:t>
            </a:r>
            <a:endParaRPr lang="en-US" altLang="zh-CN" dirty="0" smtClean="0"/>
          </a:p>
          <a:p>
            <a:pPr lvl="1"/>
            <a:r>
              <a:rPr lang="zh-CN" altLang="en-US" dirty="0"/>
              <a:t>基</a:t>
            </a:r>
            <a:r>
              <a:rPr lang="zh-CN" altLang="en-US" dirty="0" smtClean="0"/>
              <a:t>于列表</a:t>
            </a:r>
            <a:endParaRPr lang="en-US" altLang="zh-CN" dirty="0" smtClean="0"/>
          </a:p>
          <a:p>
            <a:r>
              <a:rPr lang="zh-CN" altLang="en-US" dirty="0"/>
              <a:t>测</a:t>
            </a:r>
            <a:r>
              <a:rPr lang="zh-CN" altLang="en-US" dirty="0" smtClean="0"/>
              <a:t>试脚本运行以后，统计相关的</a:t>
            </a:r>
            <a:r>
              <a:rPr lang="zh-CN" altLang="en-US" dirty="0"/>
              <a:t>日</a:t>
            </a:r>
            <a:r>
              <a:rPr lang="zh-CN" altLang="en-US" dirty="0" smtClean="0"/>
              <a:t>志自动保存在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上，可通过如下方式把日志保存到</a:t>
            </a:r>
            <a:r>
              <a:rPr lang="en-US" altLang="zh-CN" dirty="0" smtClean="0"/>
              <a:t>RDA</a:t>
            </a:r>
            <a:r>
              <a:rPr lang="zh-CN" altLang="en-US" dirty="0" smtClean="0"/>
              <a:t>控制电脑上。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测试脚本正在运行，请用</a:t>
            </a:r>
            <a:r>
              <a:rPr lang="en-US" dirty="0" smtClean="0"/>
              <a:t>Save Current Detailed Results</a:t>
            </a:r>
            <a:r>
              <a:rPr lang="zh-CN" altLang="en-US" dirty="0" smtClean="0"/>
              <a:t>保存日志。</a:t>
            </a:r>
            <a:endParaRPr lang="en-US" dirty="0" smtClean="0"/>
          </a:p>
          <a:p>
            <a:pPr lvl="1"/>
            <a:r>
              <a:rPr lang="zh-CN" altLang="en-US" dirty="0" smtClean="0"/>
              <a:t>测试脚本已经停止运行且还尚未再次运行脚本，请用</a:t>
            </a:r>
            <a:r>
              <a:rPr lang="en-US" dirty="0" smtClean="0"/>
              <a:t>Save Historical Detailed Results</a:t>
            </a:r>
            <a:r>
              <a:rPr lang="zh-CN" altLang="en-US" dirty="0" smtClean="0"/>
              <a:t>保存日志。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S</a:t>
            </a:r>
            <a:r>
              <a:rPr lang="en-US" altLang="zh-CN" dirty="0" smtClean="0"/>
              <a:t>tatistics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Fine Statistics</a:t>
            </a:r>
            <a:r>
              <a:rPr lang="zh-CN" altLang="en-US" dirty="0" smtClean="0"/>
              <a:t>默认关闭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343400" y="4343400"/>
            <a:ext cx="8382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Statistics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Fine Statistics</a:t>
            </a:r>
            <a:r>
              <a:rPr lang="zh-CN" altLang="en-US" dirty="0" smtClean="0"/>
              <a:t>打开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3716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4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Statistics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基于图形的统计显示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6561" cy="51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447800" y="6096000"/>
            <a:ext cx="2286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Statistics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配置统计选项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/>
              <a:t>不</a:t>
            </a:r>
            <a:r>
              <a:rPr lang="zh-CN" altLang="en-US" dirty="0" smtClean="0"/>
              <a:t>同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对应的统计选项，请参阅附录。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172200" cy="47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</a:t>
            </a:r>
            <a:r>
              <a:rPr lang="en-US" dirty="0"/>
              <a:t>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基于列表的</a:t>
            </a:r>
            <a:r>
              <a:rPr lang="en-US" altLang="zh-CN" dirty="0" smtClean="0"/>
              <a:t>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6807501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600200" y="6019800"/>
            <a:ext cx="228600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" y="1600200"/>
            <a:ext cx="16002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实时查看</a:t>
            </a:r>
            <a:r>
              <a:rPr lang="en-US" dirty="0" smtClean="0"/>
              <a:t>RDA </a:t>
            </a:r>
            <a:r>
              <a:rPr lang="en-US" dirty="0"/>
              <a:t>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基于列表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1219200"/>
            <a:ext cx="6553200" cy="515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685800" y="1600200"/>
            <a:ext cx="1752600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2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平台简介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F0"/>
                </a:solidFill>
              </a:rPr>
              <a:t>D500 </a:t>
            </a:r>
            <a:r>
              <a:rPr lang="en-GB" dirty="0"/>
              <a:t>– </a:t>
            </a:r>
            <a:r>
              <a:rPr lang="en-GB" dirty="0" smtClean="0">
                <a:solidFill>
                  <a:srgbClr val="6F7F8B"/>
                </a:solidFill>
              </a:rPr>
              <a:t>D1000</a:t>
            </a:r>
            <a:r>
              <a:rPr lang="en-GB" dirty="0" smtClean="0">
                <a:solidFill>
                  <a:srgbClr val="FFC000"/>
                </a:solidFill>
              </a:rPr>
              <a:t> </a:t>
            </a:r>
            <a:r>
              <a:rPr lang="en-GB" dirty="0"/>
              <a:t>– </a:t>
            </a:r>
            <a:r>
              <a:rPr lang="en-GB" dirty="0">
                <a:solidFill>
                  <a:srgbClr val="FF791E"/>
                </a:solidFill>
              </a:rPr>
              <a:t>R630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239838"/>
            <a:ext cx="8784976" cy="5146675"/>
          </a:xfrm>
        </p:spPr>
        <p:txBody>
          <a:bodyPr numCol="3"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rgbClr val="00B0F0"/>
                </a:solidFill>
              </a:rPr>
              <a:t>D500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 smtClean="0">
                <a:solidFill>
                  <a:srgbClr val="00B0F0"/>
                </a:solidFill>
              </a:rPr>
              <a:t>I/O – 1x 1Gbps</a:t>
            </a:r>
            <a:endParaRPr lang="pt-BR" dirty="0">
              <a:solidFill>
                <a:srgbClr val="00B0F0"/>
              </a:solidFill>
            </a:endParaRPr>
          </a:p>
          <a:p>
            <a:pPr>
              <a:buClr>
                <a:srgbClr val="00B0F0"/>
              </a:buClr>
            </a:pPr>
            <a:r>
              <a:rPr lang="pt-BR" dirty="0" smtClean="0">
                <a:solidFill>
                  <a:srgbClr val="00B0F0"/>
                </a:solidFill>
              </a:rPr>
              <a:t>Fixed VLANs per User</a:t>
            </a:r>
          </a:p>
          <a:p>
            <a:pPr lvl="1">
              <a:buClr>
                <a:srgbClr val="00B0F0"/>
              </a:buClr>
            </a:pPr>
            <a:r>
              <a:rPr lang="en-GB" dirty="0" smtClean="0">
                <a:solidFill>
                  <a:srgbClr val="00B0F0"/>
                </a:solidFill>
              </a:rPr>
              <a:t>SGi Servers I/O use VLAN tags</a:t>
            </a:r>
            <a:endParaRPr lang="pt-BR" dirty="0">
              <a:solidFill>
                <a:srgbClr val="00B0F0"/>
              </a:solidFill>
            </a:endParaRPr>
          </a:p>
          <a:p>
            <a:pPr>
              <a:buClr>
                <a:srgbClr val="00B0F0"/>
              </a:buClr>
            </a:pPr>
            <a:r>
              <a:rPr lang="en-GB" dirty="0">
                <a:solidFill>
                  <a:srgbClr val="00B0F0"/>
                </a:solidFill>
              </a:rPr>
              <a:t>Number of UEs </a:t>
            </a:r>
          </a:p>
          <a:p>
            <a:pPr lvl="1">
              <a:buClr>
                <a:srgbClr val="00B0F0"/>
              </a:buClr>
            </a:pPr>
            <a:r>
              <a:rPr lang="en-GB" dirty="0">
                <a:solidFill>
                  <a:srgbClr val="00B0F0"/>
                </a:solidFill>
              </a:rPr>
              <a:t>6</a:t>
            </a:r>
            <a:r>
              <a:rPr lang="en-GB" dirty="0" smtClean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00B0F0"/>
                </a:solidFill>
              </a:rPr>
              <a:t>000</a:t>
            </a:r>
          </a:p>
          <a:p>
            <a:pPr>
              <a:buClr>
                <a:srgbClr val="00B0F0"/>
              </a:buClr>
            </a:pPr>
            <a:r>
              <a:rPr lang="en-GB" dirty="0">
                <a:solidFill>
                  <a:srgbClr val="00B0F0"/>
                </a:solidFill>
              </a:rPr>
              <a:t>Number of Applications</a:t>
            </a:r>
          </a:p>
          <a:p>
            <a:pPr lvl="1">
              <a:buClr>
                <a:srgbClr val="00B0F0"/>
              </a:buClr>
            </a:pPr>
            <a:r>
              <a:rPr lang="en-GB" dirty="0" smtClean="0">
                <a:solidFill>
                  <a:srgbClr val="00B0F0"/>
                </a:solidFill>
              </a:rPr>
              <a:t>24  </a:t>
            </a:r>
            <a:r>
              <a:rPr lang="en-GB" dirty="0">
                <a:solidFill>
                  <a:srgbClr val="00B0F0"/>
                </a:solidFill>
              </a:rPr>
              <a:t>000 provisioned application clients</a:t>
            </a:r>
          </a:p>
          <a:p>
            <a:pPr lvl="1">
              <a:buClr>
                <a:srgbClr val="00B0F0"/>
              </a:buClr>
            </a:pPr>
            <a:r>
              <a:rPr lang="en-GB" dirty="0" smtClean="0">
                <a:solidFill>
                  <a:srgbClr val="00B0F0"/>
                </a:solidFill>
              </a:rPr>
              <a:t>12 </a:t>
            </a:r>
            <a:r>
              <a:rPr lang="en-GB" dirty="0">
                <a:solidFill>
                  <a:srgbClr val="00B0F0"/>
                </a:solidFill>
              </a:rPr>
              <a:t>000 concurrent application clients</a:t>
            </a:r>
          </a:p>
          <a:p>
            <a:pPr>
              <a:buClr>
                <a:srgbClr val="00B0F0"/>
              </a:buClr>
            </a:pPr>
            <a:r>
              <a:rPr lang="en-GB" dirty="0">
                <a:solidFill>
                  <a:srgbClr val="00B0F0"/>
                </a:solidFill>
              </a:rPr>
              <a:t>Number of PDN connections</a:t>
            </a:r>
          </a:p>
          <a:p>
            <a:pPr lvl="1">
              <a:buClr>
                <a:srgbClr val="00B0F0"/>
              </a:buClr>
            </a:pPr>
            <a:r>
              <a:rPr lang="en-GB" dirty="0" smtClean="0">
                <a:solidFill>
                  <a:srgbClr val="00B0F0"/>
                </a:solidFill>
              </a:rPr>
              <a:t>12  000</a:t>
            </a:r>
            <a:endParaRPr lang="en-GB" dirty="0">
              <a:solidFill>
                <a:srgbClr val="00B0F0"/>
              </a:solidFill>
            </a:endParaRPr>
          </a:p>
          <a:p>
            <a:pPr>
              <a:buClr>
                <a:srgbClr val="00B0F0"/>
              </a:buClr>
            </a:pPr>
            <a:r>
              <a:rPr lang="en-GB" dirty="0">
                <a:solidFill>
                  <a:srgbClr val="00B0F0"/>
                </a:solidFill>
              </a:rPr>
              <a:t>Number of fine statistics</a:t>
            </a:r>
          </a:p>
          <a:p>
            <a:pPr lvl="1">
              <a:buClr>
                <a:srgbClr val="00B0F0"/>
              </a:buClr>
            </a:pPr>
            <a:r>
              <a:rPr lang="en-GB" dirty="0" smtClean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00B0F0"/>
                </a:solidFill>
              </a:rPr>
              <a:t>500 </a:t>
            </a:r>
            <a:r>
              <a:rPr lang="en-GB" dirty="0" smtClean="0">
                <a:solidFill>
                  <a:srgbClr val="00B0F0"/>
                </a:solidFill>
              </a:rPr>
              <a:t>entities</a:t>
            </a:r>
          </a:p>
          <a:p>
            <a:pPr marL="0" indent="0">
              <a:buNone/>
            </a:pPr>
            <a:endParaRPr lang="en-GB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FFC000"/>
              </a:solidFill>
            </a:endParaRPr>
          </a:p>
          <a:p>
            <a:pPr marL="0" indent="0">
              <a:buClr>
                <a:srgbClr val="6F7F8B"/>
              </a:buClr>
              <a:buNone/>
            </a:pPr>
            <a:r>
              <a:rPr lang="en-GB" sz="2100" dirty="0" smtClean="0">
                <a:solidFill>
                  <a:srgbClr val="6F7F8B"/>
                </a:solidFill>
              </a:rPr>
              <a:t>D1000</a:t>
            </a:r>
            <a:endParaRPr lang="en-GB" sz="2100" dirty="0">
              <a:solidFill>
                <a:srgbClr val="6F7F8B"/>
              </a:solidFill>
            </a:endParaRP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I/O – 2x 1Gbps</a:t>
            </a: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Fixed VLANs per User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SGi Servers I/O use VLAN tags</a:t>
            </a:r>
            <a:endParaRPr lang="pt-BR" sz="2000" dirty="0">
              <a:solidFill>
                <a:srgbClr val="6F7F8B"/>
              </a:solidFill>
              <a:ea typeface="+mn-ea"/>
              <a:cs typeface="+mn-cs"/>
            </a:endParaRP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Number of UEs 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12 000</a:t>
            </a: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Number of Applications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48  000 provisioned application clients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24 000 concurrent application clients</a:t>
            </a: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Number of PDN connections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24  000</a:t>
            </a:r>
          </a:p>
          <a:p>
            <a:pPr>
              <a:buClr>
                <a:srgbClr val="6F7F8B"/>
              </a:buClr>
            </a:pPr>
            <a:r>
              <a:rPr lang="en-GB" sz="2100" dirty="0">
                <a:solidFill>
                  <a:srgbClr val="6F7F8B"/>
                </a:solidFill>
              </a:rPr>
              <a:t>Number of fine statistics</a:t>
            </a:r>
          </a:p>
          <a:p>
            <a:pPr marL="669926" lvl="2" indent="-195263">
              <a:buClr>
                <a:srgbClr val="6F7F8B"/>
              </a:buClr>
              <a:buFont typeface="Arial" pitchFamily="34" charset="0"/>
              <a:buChar char="•"/>
            </a:pPr>
            <a:r>
              <a:rPr lang="en-GB" sz="2000" dirty="0">
                <a:solidFill>
                  <a:srgbClr val="6F7F8B"/>
                </a:solidFill>
                <a:ea typeface="+mn-ea"/>
                <a:cs typeface="+mn-cs"/>
              </a:rPr>
              <a:t>500 entities</a:t>
            </a:r>
          </a:p>
          <a:p>
            <a:pPr marL="0" indent="0">
              <a:buClr>
                <a:srgbClr val="6F7F8B"/>
              </a:buClr>
              <a:buNone/>
            </a:pPr>
            <a:endParaRPr lang="en-GB" dirty="0" smtClean="0">
              <a:solidFill>
                <a:srgbClr val="8996A0"/>
              </a:solidFill>
            </a:endParaRPr>
          </a:p>
          <a:p>
            <a:pPr marL="0" indent="0">
              <a:buClr>
                <a:srgbClr val="6F7F8B"/>
              </a:buClr>
              <a:buNone/>
            </a:pPr>
            <a:endParaRPr lang="en-GB" dirty="0" smtClean="0">
              <a:solidFill>
                <a:srgbClr val="8996A0"/>
              </a:solidFill>
            </a:endParaRPr>
          </a:p>
          <a:p>
            <a:pPr marL="0" indent="0">
              <a:buClr>
                <a:srgbClr val="6F7F8B"/>
              </a:buClr>
              <a:buNone/>
            </a:pPr>
            <a:endParaRPr lang="en-GB" dirty="0">
              <a:solidFill>
                <a:srgbClr val="8996A0"/>
              </a:solidFill>
            </a:endParaRPr>
          </a:p>
          <a:p>
            <a:pPr marL="0" indent="0">
              <a:buClr>
                <a:srgbClr val="6F7F8B"/>
              </a:buClr>
              <a:buNone/>
            </a:pPr>
            <a:endParaRPr lang="en-GB" dirty="0" smtClean="0">
              <a:solidFill>
                <a:srgbClr val="8996A0"/>
              </a:solidFill>
            </a:endParaRPr>
          </a:p>
          <a:p>
            <a:pPr marL="0" indent="0">
              <a:buClr>
                <a:srgbClr val="6F7F8B"/>
              </a:buClr>
              <a:buNone/>
            </a:pPr>
            <a:endParaRPr lang="en-GB" dirty="0">
              <a:solidFill>
                <a:srgbClr val="8996A0"/>
              </a:solidFill>
            </a:endParaRPr>
          </a:p>
          <a:p>
            <a:pPr marL="0" indent="0">
              <a:buClr>
                <a:srgbClr val="FF9900"/>
              </a:buClr>
              <a:buNone/>
            </a:pPr>
            <a:r>
              <a:rPr lang="en-GB" sz="2100" dirty="0">
                <a:solidFill>
                  <a:srgbClr val="FF791E"/>
                </a:solidFill>
              </a:rPr>
              <a:t>R630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I/O – 2x 10Gbps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Configurable VLANs per User</a:t>
            </a:r>
          </a:p>
          <a:p>
            <a:pPr lvl="1"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  <a:ea typeface="+mn-ea"/>
                <a:cs typeface="+mn-cs"/>
              </a:rPr>
              <a:t>SGi Servers can be used without VLAN tags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Number of UEs </a:t>
            </a:r>
          </a:p>
          <a:p>
            <a:pPr lvl="1"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  <a:ea typeface="+mn-ea"/>
                <a:cs typeface="+mn-cs"/>
              </a:rPr>
              <a:t>36 000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Number of Applications</a:t>
            </a:r>
          </a:p>
          <a:p>
            <a:pPr lvl="1"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  <a:ea typeface="+mn-ea"/>
                <a:cs typeface="+mn-cs"/>
              </a:rPr>
              <a:t>288  000 provisioned and concurrent application clients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Number of PDN connections</a:t>
            </a:r>
          </a:p>
          <a:p>
            <a:pPr lvl="1"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  <a:ea typeface="+mn-ea"/>
                <a:cs typeface="+mn-cs"/>
              </a:rPr>
              <a:t>72  000</a:t>
            </a:r>
          </a:p>
          <a:p>
            <a:pPr>
              <a:buClr>
                <a:srgbClr val="FF9900"/>
              </a:buClr>
            </a:pPr>
            <a:r>
              <a:rPr lang="en-GB" sz="2100" dirty="0">
                <a:solidFill>
                  <a:srgbClr val="FF791E"/>
                </a:solidFill>
              </a:rPr>
              <a:t>Number of fine statistics</a:t>
            </a:r>
          </a:p>
          <a:p>
            <a:pPr lvl="1">
              <a:buClr>
                <a:srgbClr val="FF9900"/>
              </a:buClr>
            </a:pPr>
            <a:r>
              <a:rPr lang="en-US" sz="2100" dirty="0">
                <a:solidFill>
                  <a:srgbClr val="FF791E"/>
                </a:solidFill>
                <a:ea typeface="+mn-ea"/>
                <a:cs typeface="+mn-cs"/>
              </a:rPr>
              <a:t> 24 000 entities </a:t>
            </a:r>
          </a:p>
          <a:p>
            <a:pPr>
              <a:buClr>
                <a:srgbClr val="FF9900"/>
              </a:buClr>
            </a:pPr>
            <a:r>
              <a:rPr lang="en-US" sz="2100" dirty="0">
                <a:solidFill>
                  <a:srgbClr val="FF791E"/>
                </a:solidFill>
              </a:rPr>
              <a:t>Near-real time Streaming of statistics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461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保存统计日志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Save Current Detailed Results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2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2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保存统计日志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ave Historical Detailed Results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9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实时抓取</a:t>
            </a:r>
            <a:r>
              <a:rPr lang="en-US" dirty="0" smtClean="0"/>
              <a:t>PDU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支持实时抓取任意</a:t>
            </a:r>
            <a:r>
              <a:rPr lang="en-US" altLang="zh-CN" dirty="0" smtClean="0"/>
              <a:t>Node/Application/Host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PDU.</a:t>
            </a:r>
          </a:p>
          <a:p>
            <a:r>
              <a:rPr lang="zh-CN" altLang="en-US" dirty="0"/>
              <a:t>为</a:t>
            </a:r>
            <a:r>
              <a:rPr lang="zh-CN" altLang="en-US" dirty="0" smtClean="0"/>
              <a:t>了在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客户端直接打开抓取的</a:t>
            </a:r>
            <a:r>
              <a:rPr lang="en-US" altLang="zh-CN" dirty="0" smtClean="0"/>
              <a:t>PDU</a:t>
            </a:r>
            <a:r>
              <a:rPr lang="zh-CN" altLang="en-US" dirty="0" smtClean="0"/>
              <a:t>日志，请先安装</a:t>
            </a:r>
            <a:r>
              <a:rPr lang="en-US" altLang="zh-CN" dirty="0" err="1" smtClean="0"/>
              <a:t>Wireshark</a:t>
            </a:r>
            <a:r>
              <a:rPr lang="zh-CN" altLang="en-US" dirty="0" smtClean="0"/>
              <a:t>并把</a:t>
            </a:r>
            <a:r>
              <a:rPr lang="en-US" altLang="zh-CN" dirty="0" err="1" smtClean="0"/>
              <a:t>Wireshark</a:t>
            </a:r>
            <a:r>
              <a:rPr lang="zh-CN" altLang="en-US" dirty="0" smtClean="0"/>
              <a:t>安装路径添加至系统环境变量。</a:t>
            </a:r>
            <a:endParaRPr lang="en-US" altLang="zh-CN" dirty="0" smtClean="0"/>
          </a:p>
          <a:p>
            <a:pPr lvl="1"/>
            <a:r>
              <a:rPr lang="en-US" dirty="0" err="1" smtClean="0"/>
              <a:t>Wireshark</a:t>
            </a:r>
            <a:r>
              <a:rPr lang="zh-CN" altLang="en-US" dirty="0" smtClean="0"/>
              <a:t>下载路径：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www.wireshark.org/download.html</a:t>
            </a:r>
            <a:endParaRPr lang="en-US" altLang="zh-CN" dirty="0" smtClean="0"/>
          </a:p>
          <a:p>
            <a:pPr lvl="1"/>
            <a:r>
              <a:rPr lang="zh-CN" altLang="en-US" dirty="0"/>
              <a:t>添</a:t>
            </a:r>
            <a:r>
              <a:rPr lang="zh-CN" altLang="en-US" dirty="0" smtClean="0"/>
              <a:t>加系统环境变量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199"/>
            <a:ext cx="3413195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66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</a:t>
            </a:r>
            <a:r>
              <a:rPr lang="zh-CN" altLang="en-US" dirty="0" smtClean="0"/>
              <a:t>抓取</a:t>
            </a:r>
            <a:r>
              <a:rPr lang="en-US" dirty="0" smtClean="0"/>
              <a:t>PDU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/>
              <a:t>右键点</a:t>
            </a:r>
            <a:r>
              <a:rPr lang="zh-CN" altLang="en-US" dirty="0" smtClean="0"/>
              <a:t>击对</a:t>
            </a:r>
            <a:r>
              <a:rPr lang="zh-CN" altLang="en-US" dirty="0"/>
              <a:t>应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Node/Application/Host</a:t>
            </a:r>
            <a:r>
              <a:rPr lang="en-US" dirty="0" smtClean="0"/>
              <a:t>，</a:t>
            </a:r>
            <a:r>
              <a:rPr lang="zh-CN" altLang="en-US" dirty="0"/>
              <a:t>在弹出的菜单里选择</a:t>
            </a:r>
            <a:r>
              <a:rPr lang="en-US" dirty="0"/>
              <a:t>Capture </a:t>
            </a:r>
            <a:r>
              <a:rPr lang="en-US" dirty="0" smtClean="0"/>
              <a:t>PDU’s.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179733" cy="445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6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实时抓取</a:t>
            </a:r>
            <a:r>
              <a:rPr lang="en-US" dirty="0" smtClean="0"/>
              <a:t>PDU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/>
              <a:t>可以按照抓取包的数目，抓取的时间和包的长度来定义抓取时</a:t>
            </a:r>
            <a:r>
              <a:rPr lang="zh-CN" altLang="en-US" dirty="0" smtClean="0"/>
              <a:t>长。</a:t>
            </a:r>
            <a:endParaRPr lang="en-US" altLang="zh-CN" dirty="0" smtClean="0"/>
          </a:p>
          <a:p>
            <a:r>
              <a:rPr lang="zh-CN" altLang="en-US" dirty="0"/>
              <a:t>可以限定抓特定源或目标</a:t>
            </a:r>
            <a:r>
              <a:rPr lang="en-US" dirty="0"/>
              <a:t>IP</a:t>
            </a:r>
            <a:r>
              <a:rPr lang="zh-CN" altLang="en-US" dirty="0"/>
              <a:t>地址的包，默认设置和当前选择的</a:t>
            </a:r>
            <a:r>
              <a:rPr lang="en-US" dirty="0"/>
              <a:t>Application</a:t>
            </a:r>
            <a:r>
              <a:rPr lang="zh-CN" altLang="en-US" dirty="0"/>
              <a:t>相关，如果去掉</a:t>
            </a:r>
            <a:r>
              <a:rPr lang="en-US" dirty="0"/>
              <a:t>IP</a:t>
            </a:r>
            <a:r>
              <a:rPr lang="zh-CN" altLang="en-US" dirty="0"/>
              <a:t>限定的话，将抓取所有的包</a:t>
            </a:r>
            <a:r>
              <a:rPr lang="zh-CN" altLang="en-US" dirty="0" smtClean="0"/>
              <a:t>，和</a:t>
            </a:r>
            <a:r>
              <a:rPr lang="zh-CN" altLang="en-US" dirty="0"/>
              <a:t>当前</a:t>
            </a:r>
            <a:r>
              <a:rPr lang="en-US" dirty="0"/>
              <a:t>Application</a:t>
            </a:r>
            <a:r>
              <a:rPr lang="zh-CN" altLang="en-US" dirty="0"/>
              <a:t>无关。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19400"/>
            <a:ext cx="4678363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8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实时抓取</a:t>
            </a:r>
            <a:r>
              <a:rPr lang="en-US" dirty="0" smtClean="0"/>
              <a:t>PDU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/>
              <a:t>抓包的控制窗口在屏幕下方，可以随时停止抓包，也可以查看、保存或者删除抓取的文件。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04152"/>
            <a:ext cx="7162800" cy="444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066800" y="6172200"/>
            <a:ext cx="457200" cy="152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支持和帮助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RDA</a:t>
            </a:r>
            <a:r>
              <a:rPr lang="zh-CN" altLang="en-US" dirty="0" smtClean="0">
                <a:solidFill>
                  <a:schemeClr val="tx2"/>
                </a:solidFill>
              </a:rPr>
              <a:t>基本信息</a:t>
            </a:r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RDA</a:t>
            </a:r>
            <a:r>
              <a:rPr lang="zh-CN" altLang="en-US" dirty="0" smtClean="0"/>
              <a:t>基本信息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请尽可能提供以下信息和日志以协助</a:t>
            </a:r>
            <a:r>
              <a:rPr lang="en-US" altLang="zh-CN" dirty="0"/>
              <a:t>RDA</a:t>
            </a:r>
            <a:r>
              <a:rPr lang="zh-CN" altLang="en-US" dirty="0"/>
              <a:t>问题定</a:t>
            </a:r>
            <a:r>
              <a:rPr lang="zh-CN" altLang="en-US" dirty="0" smtClean="0"/>
              <a:t>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Current/Historical Detailed Results</a:t>
            </a:r>
          </a:p>
          <a:p>
            <a:pPr lvl="1"/>
            <a:r>
              <a:rPr lang="en-US" altLang="zh-CN" dirty="0" smtClean="0"/>
              <a:t>RDA</a:t>
            </a:r>
            <a:r>
              <a:rPr lang="zh-CN" altLang="en-US" dirty="0" smtClean="0"/>
              <a:t>脚本</a:t>
            </a:r>
            <a:endParaRPr lang="en-US" altLang="zh-CN" dirty="0" smtClean="0"/>
          </a:p>
          <a:p>
            <a:pPr lvl="1"/>
            <a:r>
              <a:rPr lang="en-US" dirty="0"/>
              <a:t>System logs</a:t>
            </a:r>
          </a:p>
          <a:p>
            <a:pPr lvl="1"/>
            <a:r>
              <a:rPr lang="en-US" dirty="0"/>
              <a:t>Chassis Information</a:t>
            </a:r>
          </a:p>
          <a:p>
            <a:pPr lvl="1"/>
            <a:r>
              <a:rPr lang="zh-CN" altLang="en-US" dirty="0"/>
              <a:t>脚本正在运行时读取的</a:t>
            </a:r>
            <a:r>
              <a:rPr lang="en-US" altLang="zh-CN" dirty="0"/>
              <a:t>Card Resource </a:t>
            </a:r>
            <a:r>
              <a:rPr lang="en-US" altLang="zh-CN" dirty="0" smtClean="0"/>
              <a:t>Usage</a:t>
            </a:r>
          </a:p>
          <a:p>
            <a:pPr lvl="1"/>
            <a:r>
              <a:rPr lang="en-US" dirty="0" smtClean="0"/>
              <a:t>cli.log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2E99E1-55A7-48B4-BEDF-FD9686B3D392}" type="datetime1">
              <a:rPr lang="en-US" altLang="en-US" smtClean="0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9CF113-5701-4AF6-AD2F-98F86FB2C155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5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RDA</a:t>
            </a:r>
            <a:r>
              <a:rPr lang="zh-CN" altLang="en-US" dirty="0" smtClean="0"/>
              <a:t>基本信息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altLang="zh-CN" dirty="0" smtClean="0"/>
              <a:t>ystem Logs/Chassis Info/Card Resource Usage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62509"/>
            <a:ext cx="6390890" cy="493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3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RDA</a:t>
            </a:r>
            <a:r>
              <a:rPr lang="zh-CN" altLang="en-US" dirty="0" smtClean="0"/>
              <a:t>基本信息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smtClean="0"/>
              <a:t>FTP Client</a:t>
            </a:r>
            <a:r>
              <a:rPr lang="zh-CN" altLang="en-US" dirty="0" smtClean="0"/>
              <a:t>登录</a:t>
            </a:r>
            <a:r>
              <a:rPr lang="en-US" altLang="zh-CN" dirty="0" smtClean="0"/>
              <a:t>Edge</a:t>
            </a:r>
            <a:r>
              <a:rPr lang="zh-CN" altLang="en-US" dirty="0" smtClean="0"/>
              <a:t>（默认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192.168.10.200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用户名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cli</a:t>
            </a:r>
          </a:p>
          <a:p>
            <a:pPr lvl="1"/>
            <a:r>
              <a:rPr lang="zh-CN" altLang="en-US" b="1" dirty="0" smtClean="0"/>
              <a:t>密码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diversifEye</a:t>
            </a:r>
            <a:endParaRPr lang="en-US" altLang="zh-CN" dirty="0" smtClean="0"/>
          </a:p>
          <a:p>
            <a:r>
              <a:rPr lang="zh-CN" altLang="en-US" dirty="0" smtClean="0"/>
              <a:t>下载</a:t>
            </a:r>
            <a:r>
              <a:rPr lang="en-US" altLang="zh-CN" dirty="0" smtClean="0"/>
              <a:t>cli.log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cli.log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平台简介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D500 </a:t>
            </a:r>
            <a:r>
              <a:rPr lang="en-GB" dirty="0"/>
              <a:t>– </a:t>
            </a:r>
            <a:r>
              <a:rPr lang="en-GB" dirty="0">
                <a:solidFill>
                  <a:srgbClr val="FF791E"/>
                </a:solidFill>
              </a:rPr>
              <a:t>D1000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– </a:t>
            </a:r>
            <a:r>
              <a:rPr lang="en-GB" dirty="0">
                <a:solidFill>
                  <a:srgbClr val="6F7F8B"/>
                </a:solidFill>
              </a:rPr>
              <a:t>R630</a:t>
            </a:r>
            <a:endParaRPr lang="en-US" dirty="0">
              <a:solidFill>
                <a:srgbClr val="6F7F8B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533872"/>
            <a:ext cx="1171575" cy="4343400"/>
          </a:xfrm>
          <a:prstGeom prst="rect">
            <a:avLst/>
          </a:prstGeom>
          <a:noFill/>
          <a:ln w="57150">
            <a:solidFill>
              <a:srgbClr val="FF791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82" y="1533872"/>
            <a:ext cx="1152525" cy="24765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33872"/>
            <a:ext cx="1133475" cy="2486025"/>
          </a:xfrm>
          <a:prstGeom prst="rect">
            <a:avLst/>
          </a:prstGeom>
          <a:noFill/>
          <a:ln w="57150">
            <a:solidFill>
              <a:srgbClr val="8996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7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en-US" altLang="zh-CN" dirty="0" smtClean="0"/>
              <a:t>Appendix</a:t>
            </a:r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8285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altLang="zh-CN" kern="0" dirty="0">
                <a:solidFill>
                  <a:schemeClr val="bg1"/>
                </a:solidFill>
              </a:rPr>
              <a:t>Gracefully Reboot and Restart </a:t>
            </a:r>
            <a:r>
              <a:rPr lang="en-US" altLang="zh-CN" kern="0" dirty="0" smtClean="0">
                <a:solidFill>
                  <a:schemeClr val="bg1"/>
                </a:solidFill>
              </a:rPr>
              <a:t>RDA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RDA Management Web Interface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Normal/Fine Statistics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VLAN</a:t>
            </a:r>
            <a:r>
              <a:rPr lang="zh-CN" altLang="en-US" kern="0" dirty="0" smtClean="0">
                <a:solidFill>
                  <a:schemeClr val="bg1"/>
                </a:solidFill>
              </a:rPr>
              <a:t> </a:t>
            </a:r>
            <a:r>
              <a:rPr lang="en-US" altLang="zh-CN" kern="0" dirty="0" smtClean="0">
                <a:solidFill>
                  <a:schemeClr val="bg1"/>
                </a:solidFill>
              </a:rPr>
              <a:t>Configurations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Upgrade System and License Installation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Additional Applications Introduction</a:t>
            </a: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Troubleshooting</a:t>
            </a:r>
            <a:endParaRPr lang="en-US" altLang="zh-CN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7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latin typeface="Arial" pitchFamily="34" charset="0"/>
                <a:cs typeface="Arial" pitchFamily="34" charset="0"/>
              </a:rPr>
              <a:t>Gracefully Restart and Shutdown RDA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32004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via RDA Client GUI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via SSH</a:t>
            </a:r>
          </a:p>
        </p:txBody>
      </p:sp>
    </p:spTree>
    <p:extLst>
      <p:ext uri="{BB962C8B-B14F-4D97-AF65-F5344CB8AC3E}">
        <p14:creationId xmlns:p14="http://schemas.microsoft.com/office/powerpoint/2010/main" val="5583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Restart and Shutdown RDA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重启和关机</a:t>
            </a:r>
            <a:r>
              <a:rPr lang="en-US" altLang="zh-CN" dirty="0" smtClean="0"/>
              <a:t>RDA</a:t>
            </a:r>
            <a:r>
              <a:rPr lang="zh-CN" altLang="en-US" dirty="0" smtClean="0"/>
              <a:t>的两种方式</a:t>
            </a:r>
            <a:endParaRPr lang="en-US" altLang="zh-CN" dirty="0" smtClean="0"/>
          </a:p>
          <a:p>
            <a:pPr lvl="1"/>
            <a:r>
              <a:rPr lang="en-US" dirty="0" smtClean="0"/>
              <a:t>RDA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 GUI</a:t>
            </a:r>
          </a:p>
          <a:p>
            <a:pPr lvl="2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Edge &amp; Core</a:t>
            </a:r>
            <a:r>
              <a:rPr lang="zh-CN" altLang="en-US" dirty="0" smtClean="0"/>
              <a:t>的配置，通过此方式将同时重启或下电两台设备。</a:t>
            </a:r>
            <a:endParaRPr lang="en-US" altLang="zh-CN" dirty="0" smtClean="0"/>
          </a:p>
          <a:p>
            <a:pPr lvl="1"/>
            <a:r>
              <a:rPr lang="en-US" dirty="0" smtClean="0"/>
              <a:t>SSH</a:t>
            </a:r>
          </a:p>
          <a:p>
            <a:pPr lvl="2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Edge &amp; Core</a:t>
            </a:r>
            <a:r>
              <a:rPr lang="zh-CN" altLang="en-US" dirty="0" smtClean="0"/>
              <a:t>的配置，需要分别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到</a:t>
            </a:r>
            <a:r>
              <a:rPr lang="en-US" altLang="zh-CN" dirty="0" smtClean="0"/>
              <a:t>Edge</a:t>
            </a:r>
            <a:r>
              <a:rPr lang="zh-CN" altLang="en-US" dirty="0" smtClean="0"/>
              <a:t>（默认</a:t>
            </a:r>
            <a:r>
              <a:rPr lang="en-US" altLang="zh-CN" dirty="0" smtClean="0"/>
              <a:t>IP: 192.168.10.200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（默认</a:t>
            </a:r>
            <a:r>
              <a:rPr lang="en-US" altLang="zh-CN" dirty="0" smtClean="0"/>
              <a:t>IP: 192.168.10.201</a:t>
            </a:r>
            <a:r>
              <a:rPr lang="zh-CN" altLang="en-US" dirty="0" smtClean="0"/>
              <a:t>）进行重启或下电的操作。</a:t>
            </a:r>
            <a:endParaRPr lang="en-US" altLang="zh-CN" dirty="0" smtClean="0"/>
          </a:p>
          <a:p>
            <a:pPr lvl="2"/>
            <a:r>
              <a:rPr lang="zh-CN" altLang="en-US" dirty="0"/>
              <a:t>重</a:t>
            </a:r>
            <a:r>
              <a:rPr lang="zh-CN" altLang="en-US" dirty="0" smtClean="0"/>
              <a:t>启</a:t>
            </a:r>
            <a:endParaRPr lang="en-US" altLang="zh-CN" dirty="0" smtClean="0"/>
          </a:p>
          <a:p>
            <a:pPr lvl="3"/>
            <a:r>
              <a:rPr lang="zh-CN" altLang="en-US" b="1" dirty="0" smtClean="0"/>
              <a:t>用户名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reboot</a:t>
            </a:r>
            <a:r>
              <a:rPr lang="en-US" altLang="zh-CN" dirty="0"/>
              <a:t>	</a:t>
            </a:r>
            <a:r>
              <a:rPr lang="zh-CN" altLang="en-US" b="1" dirty="0" smtClean="0"/>
              <a:t>密码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restartd</a:t>
            </a:r>
            <a:endParaRPr lang="en-US" altLang="zh-CN" dirty="0" smtClean="0"/>
          </a:p>
          <a:p>
            <a:pPr lvl="2"/>
            <a:r>
              <a:rPr lang="zh-CN" altLang="en-US" dirty="0"/>
              <a:t>关</a:t>
            </a:r>
            <a:r>
              <a:rPr lang="zh-CN" altLang="en-US" dirty="0" smtClean="0"/>
              <a:t>机</a:t>
            </a:r>
            <a:endParaRPr lang="en-US" altLang="zh-CN" dirty="0" smtClean="0"/>
          </a:p>
          <a:p>
            <a:pPr lvl="3"/>
            <a:r>
              <a:rPr lang="zh-CN" altLang="en-US" b="1" dirty="0"/>
              <a:t>用户</a:t>
            </a:r>
            <a:r>
              <a:rPr lang="zh-CN" altLang="en-US" b="1" dirty="0" smtClean="0"/>
              <a:t>名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poweroff</a:t>
            </a:r>
            <a:r>
              <a:rPr lang="en-US" altLang="zh-CN" dirty="0" smtClean="0"/>
              <a:t>	</a:t>
            </a:r>
            <a:r>
              <a:rPr lang="zh-CN" altLang="en-US" b="1" dirty="0" smtClean="0"/>
              <a:t>密码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shutdown</a:t>
            </a:r>
            <a:endParaRPr lang="en-US" dirty="0" smtClean="0"/>
          </a:p>
          <a:p>
            <a:pPr marL="571500" lvl="1" indent="0">
              <a:buNone/>
            </a:pPr>
            <a:endParaRPr lang="en-US" altLang="zh-CN" sz="1600" i="1" dirty="0" smtClean="0">
              <a:solidFill>
                <a:srgbClr val="FF0000"/>
              </a:solidFill>
            </a:endParaRPr>
          </a:p>
          <a:p>
            <a:pPr marL="571500" lvl="1" indent="0">
              <a:buNone/>
            </a:pPr>
            <a:r>
              <a:rPr lang="zh-CN" altLang="en-US" sz="1600" i="1" dirty="0" smtClean="0">
                <a:solidFill>
                  <a:srgbClr val="FF0000"/>
                </a:solidFill>
              </a:rPr>
              <a:t>注意：异常断电可能导致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RDA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损坏，需要返厂维修，所以请不要强行下电或拔电源。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Restart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en-US" dirty="0" smtClean="0">
                <a:latin typeface="Arial" pitchFamily="34" charset="0"/>
                <a:cs typeface="Arial" pitchFamily="34" charset="0"/>
              </a:rPr>
              <a:t>Shutdown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RDA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via RDA Client GUI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2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Restart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en-US" dirty="0" smtClean="0">
                <a:latin typeface="Arial" pitchFamily="34" charset="0"/>
                <a:cs typeface="Arial" pitchFamily="34" charset="0"/>
              </a:rPr>
              <a:t>Shutdown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RDA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via SSH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5878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45878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52600" y="2133600"/>
            <a:ext cx="15240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43600" y="3200400"/>
            <a:ext cx="14478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latin typeface="Arial" pitchFamily="34" charset="0"/>
                <a:cs typeface="Arial" pitchFamily="34" charset="0"/>
              </a:rPr>
              <a:t>RDA Management Web Interface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32004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Download System Logs</a:t>
            </a:r>
          </a:p>
          <a:p>
            <a:r>
              <a:rPr lang="en-US" altLang="zh-CN" dirty="0" err="1" smtClean="0">
                <a:solidFill>
                  <a:schemeClr val="tx2"/>
                </a:solidFill>
              </a:rPr>
              <a:t>diversifEye</a:t>
            </a:r>
            <a:r>
              <a:rPr lang="en-US" altLang="zh-CN" dirty="0" smtClean="0">
                <a:solidFill>
                  <a:schemeClr val="tx2"/>
                </a:solidFill>
              </a:rPr>
              <a:t> System Information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Card Resource Usage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Client Install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Online Help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Global Settings for All Cards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Admin – Network Properties</a:t>
            </a:r>
          </a:p>
          <a:p>
            <a:r>
              <a:rPr lang="en-US" altLang="zh-CN" dirty="0" smtClean="0">
                <a:solidFill>
                  <a:schemeClr val="tx2"/>
                </a:solidFill>
              </a:rPr>
              <a:t>Admin – Global Settings for Each Cards</a:t>
            </a:r>
          </a:p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Download System Logs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19200"/>
            <a:ext cx="6553200" cy="505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5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Username/Password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647065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905000" y="3429000"/>
            <a:ext cx="1676400" cy="4079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diversifEye</a:t>
            </a:r>
            <a:r>
              <a:rPr lang="en-US" dirty="0"/>
              <a:t> Chassis Information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95400"/>
            <a:ext cx="6629400" cy="51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5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– Admin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Chassis </a:t>
            </a:r>
            <a:r>
              <a:rPr lang="en-US" dirty="0" smtClean="0"/>
              <a:t>Info - </a:t>
            </a:r>
            <a:r>
              <a:rPr lang="en-US" dirty="0" err="1" smtClean="0"/>
              <a:t>diversifEye</a:t>
            </a:r>
            <a:r>
              <a:rPr lang="en-US" dirty="0" smtClean="0"/>
              <a:t> System Information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219200"/>
            <a:ext cx="6660581" cy="514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6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2850</TotalTime>
  <Words>6129</Words>
  <Application>Microsoft Office PowerPoint</Application>
  <PresentationFormat>On-screen Show (4:3)</PresentationFormat>
  <Paragraphs>1321</Paragraphs>
  <Slides>209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10" baseType="lpstr">
      <vt:lpstr>blank</vt:lpstr>
      <vt:lpstr>PowerPoint Presentation</vt:lpstr>
      <vt:lpstr>主要内容</vt:lpstr>
      <vt:lpstr>Real Data Application (RDA)概述</vt:lpstr>
      <vt:lpstr>RDA业务服务器</vt:lpstr>
      <vt:lpstr>TM500 &amp; RDA集成测试环境</vt:lpstr>
      <vt:lpstr>TM500 &amp; RDA集成测试环境</vt:lpstr>
      <vt:lpstr>RDA产品架构</vt:lpstr>
      <vt:lpstr>RDA平台简介</vt:lpstr>
      <vt:lpstr>RDA平台简介</vt:lpstr>
      <vt:lpstr>RDA业务关键性能分析</vt:lpstr>
      <vt:lpstr>RDA环境连线</vt:lpstr>
      <vt:lpstr>RDA环境连线</vt:lpstr>
      <vt:lpstr>RDA环境连线</vt:lpstr>
      <vt:lpstr>RDA客户端</vt:lpstr>
      <vt:lpstr>RDA客户端</vt:lpstr>
      <vt:lpstr>RDA客户端</vt:lpstr>
      <vt:lpstr>RDA客户端</vt:lpstr>
      <vt:lpstr>RDA客户端</vt:lpstr>
      <vt:lpstr>RDA客户端</vt:lpstr>
      <vt:lpstr>RDA客户端</vt:lpstr>
      <vt:lpstr>RDA客户端</vt:lpstr>
      <vt:lpstr>RDA客户端</vt:lpstr>
      <vt:lpstr>创建脚本（Provisioning）</vt:lpstr>
      <vt:lpstr>Python安装和设置</vt:lpstr>
      <vt:lpstr>Python安装和设置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RDA Provisioning</vt:lpstr>
      <vt:lpstr>Host Physical Interface</vt:lpstr>
      <vt:lpstr>Host Physical Interface</vt:lpstr>
      <vt:lpstr>Host Physical Interface</vt:lpstr>
      <vt:lpstr>Host Physical Interface</vt:lpstr>
      <vt:lpstr>导入和导出脚本</vt:lpstr>
      <vt:lpstr>导入和导出脚本</vt:lpstr>
      <vt:lpstr>运行脚本</vt:lpstr>
      <vt:lpstr>TM500调用RDA脚本</vt:lpstr>
      <vt:lpstr>手动运行RDA脚本</vt:lpstr>
      <vt:lpstr>手动运行RDA脚本</vt:lpstr>
      <vt:lpstr>设置Application/Host状态</vt:lpstr>
      <vt:lpstr>设置Application/Host状态</vt:lpstr>
      <vt:lpstr>统计日志分析和保存</vt:lpstr>
      <vt:lpstr>RDA Statistics</vt:lpstr>
      <vt:lpstr>实时查看RDA Statistics</vt:lpstr>
      <vt:lpstr>实时查看RDA Statistics</vt:lpstr>
      <vt:lpstr>实时查看RDA Statistics</vt:lpstr>
      <vt:lpstr>实时查看RDA Statistics</vt:lpstr>
      <vt:lpstr>实时查看RDA Statistics</vt:lpstr>
      <vt:lpstr>实时查看RDA Statistics</vt:lpstr>
      <vt:lpstr>保存统计日志</vt:lpstr>
      <vt:lpstr>保存统计日志</vt:lpstr>
      <vt:lpstr>实时抓取PDU</vt:lpstr>
      <vt:lpstr>实时抓取PDU</vt:lpstr>
      <vt:lpstr>实时抓取PDU</vt:lpstr>
      <vt:lpstr>实时抓取PDU</vt:lpstr>
      <vt:lpstr>支持和帮助</vt:lpstr>
      <vt:lpstr>RDA基本信息</vt:lpstr>
      <vt:lpstr>RDA基本信息</vt:lpstr>
      <vt:lpstr>RDA基本信息</vt:lpstr>
      <vt:lpstr>Appendix</vt:lpstr>
      <vt:lpstr>Gracefully Restart and Shutdown RDA</vt:lpstr>
      <vt:lpstr>Restart and Shutdown RDA</vt:lpstr>
      <vt:lpstr>Restart and Shutdown RDA</vt:lpstr>
      <vt:lpstr>Restart and Shutdown RDA</vt:lpstr>
      <vt:lpstr>RDA Management Web Interface</vt:lpstr>
      <vt:lpstr>Home – Admin</vt:lpstr>
      <vt:lpstr>Home – Admin</vt:lpstr>
      <vt:lpstr>Home – Admin</vt:lpstr>
      <vt:lpstr>Home – Admin</vt:lpstr>
      <vt:lpstr>Home – Admin</vt:lpstr>
      <vt:lpstr>Home – Admin</vt:lpstr>
      <vt:lpstr>Home – Admin</vt:lpstr>
      <vt:lpstr>Home</vt:lpstr>
      <vt:lpstr>Home</vt:lpstr>
      <vt:lpstr>Home – Admin</vt:lpstr>
      <vt:lpstr>Home</vt:lpstr>
      <vt:lpstr>Home – Admin</vt:lpstr>
      <vt:lpstr>Home – Admin</vt:lpstr>
      <vt:lpstr>Home – Admin</vt:lpstr>
      <vt:lpstr>Home – Admin</vt:lpstr>
      <vt:lpstr>Home – Admin</vt:lpstr>
      <vt:lpstr>Applications &amp; Hosts Properties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FTP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VoLTE</vt:lpstr>
      <vt:lpstr>Applications – DL UDP</vt:lpstr>
      <vt:lpstr>Applications – DL UDP</vt:lpstr>
      <vt:lpstr>Applications – DL UDP</vt:lpstr>
      <vt:lpstr>Applications – DL UDP</vt:lpstr>
      <vt:lpstr>Applications – DL UDP</vt:lpstr>
      <vt:lpstr>Applications – UL UDP</vt:lpstr>
      <vt:lpstr>Applications – UL UDP</vt:lpstr>
      <vt:lpstr>Applications – UL UDP</vt:lpstr>
      <vt:lpstr>Applications – RTSP</vt:lpstr>
      <vt:lpstr>Applications – RTSP</vt:lpstr>
      <vt:lpstr>Applications – RTSP</vt:lpstr>
      <vt:lpstr>Applications – RTSP</vt:lpstr>
      <vt:lpstr>Applications – RTSP</vt:lpstr>
      <vt:lpstr>Applications – RTSP</vt:lpstr>
      <vt:lpstr>Applications – RTSP</vt:lpstr>
      <vt:lpstr>Applications – PING</vt:lpstr>
      <vt:lpstr>Applications – PING</vt:lpstr>
      <vt:lpstr>Applications – HTTP</vt:lpstr>
      <vt:lpstr>Applications – HTTP</vt:lpstr>
      <vt:lpstr>Applications – HTTP</vt:lpstr>
      <vt:lpstr>Applications – HTTP</vt:lpstr>
      <vt:lpstr>Applications – HTTP</vt:lpstr>
      <vt:lpstr>Applications – HTTP</vt:lpstr>
      <vt:lpstr>Applications – HTTP</vt:lpstr>
      <vt:lpstr>Applications – HTTP</vt:lpstr>
      <vt:lpstr>Applications – HTTP</vt:lpstr>
      <vt:lpstr>Applications – TWAMP</vt:lpstr>
      <vt:lpstr>Applications – TWAMP</vt:lpstr>
      <vt:lpstr>Applications – TWAMP</vt:lpstr>
      <vt:lpstr>Hosts – Gateway</vt:lpstr>
      <vt:lpstr>Hosts – Internal Server</vt:lpstr>
      <vt:lpstr>Hosts – Internal Server</vt:lpstr>
      <vt:lpstr>Hosts – Internal Server</vt:lpstr>
      <vt:lpstr>Hosts – Internal Server</vt:lpstr>
      <vt:lpstr>Hosts – External Server</vt:lpstr>
      <vt:lpstr>Hosts – PPPoE</vt:lpstr>
      <vt:lpstr>Hosts – PPPoE</vt:lpstr>
      <vt:lpstr>Normal/Fine Statistics</vt:lpstr>
      <vt:lpstr>Applications – FTP Client</vt:lpstr>
      <vt:lpstr>Applications – FTP Server</vt:lpstr>
      <vt:lpstr>Applications – VoLTE</vt:lpstr>
      <vt:lpstr>Applications – RTSP Client/Server</vt:lpstr>
      <vt:lpstr>Applications – PING</vt:lpstr>
      <vt:lpstr>Applications – HTTP Client/Server</vt:lpstr>
      <vt:lpstr>Applications – TWAMP Client/Server</vt:lpstr>
      <vt:lpstr>Hosts – Internal Server/PPPoE</vt:lpstr>
      <vt:lpstr>VLAN Configurations</vt:lpstr>
      <vt:lpstr>VLAN Configurations</vt:lpstr>
      <vt:lpstr>Upgrade System &amp; License Installation</vt:lpstr>
      <vt:lpstr>RDA Upgrade System</vt:lpstr>
      <vt:lpstr>Additional Applications</vt:lpstr>
      <vt:lpstr>Voice services  </vt:lpstr>
      <vt:lpstr>Video services </vt:lpstr>
      <vt:lpstr>Media &amp; Voice Passive Analysis </vt:lpstr>
      <vt:lpstr>TWAMP – Two Way Active Measurement</vt:lpstr>
      <vt:lpstr>Thresholding</vt:lpstr>
      <vt:lpstr>TeraFlow</vt:lpstr>
      <vt:lpstr>SMS over IMS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References</vt:lpstr>
      <vt:lpstr>Change History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 Jiang</dc:creator>
  <cp:lastModifiedBy>Klein Jiang</cp:lastModifiedBy>
  <cp:revision>754</cp:revision>
  <dcterms:created xsi:type="dcterms:W3CDTF">2016-05-07T03:53:13Z</dcterms:created>
  <dcterms:modified xsi:type="dcterms:W3CDTF">2016-07-25T06:24:44Z</dcterms:modified>
</cp:coreProperties>
</file>